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78" r:id="rId3"/>
    <p:sldId id="267" r:id="rId4"/>
    <p:sldId id="279" r:id="rId5"/>
    <p:sldId id="280" r:id="rId6"/>
    <p:sldId id="258" r:id="rId7"/>
    <p:sldId id="259" r:id="rId8"/>
    <p:sldId id="281" r:id="rId9"/>
    <p:sldId id="261" r:id="rId10"/>
    <p:sldId id="282" r:id="rId11"/>
    <p:sldId id="283" r:id="rId12"/>
    <p:sldId id="290" r:id="rId13"/>
    <p:sldId id="291" r:id="rId14"/>
    <p:sldId id="284" r:id="rId15"/>
    <p:sldId id="293" r:id="rId16"/>
    <p:sldId id="294" r:id="rId17"/>
    <p:sldId id="256" r:id="rId18"/>
    <p:sldId id="268" r:id="rId19"/>
    <p:sldId id="295" r:id="rId20"/>
    <p:sldId id="285" r:id="rId21"/>
    <p:sldId id="296" r:id="rId22"/>
    <p:sldId id="292" r:id="rId23"/>
    <p:sldId id="269" r:id="rId24"/>
    <p:sldId id="286" r:id="rId25"/>
    <p:sldId id="297" r:id="rId26"/>
    <p:sldId id="298" r:id="rId27"/>
    <p:sldId id="287" r:id="rId28"/>
    <p:sldId id="299" r:id="rId29"/>
    <p:sldId id="288" r:id="rId30"/>
    <p:sldId id="28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4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0010C1C-60A3-4A73-B344-3E6E7DE36297}" type="datetimeFigureOut">
              <a:rPr lang="fr-FR" smtClean="0"/>
              <a:t>01/11/2016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C718F91-A904-41DE-BE0C-C28397C6016A}" type="slidenum">
              <a:rPr lang="fr-FR" smtClean="0"/>
              <a:t>‹N°›</a:t>
            </a:fld>
            <a:endParaRPr lang="fr-F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0010C1C-60A3-4A73-B344-3E6E7DE36297}" type="datetimeFigureOut">
              <a:rPr lang="fr-FR" smtClean="0"/>
              <a:t>01/11/2016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0010C1C-60A3-4A73-B344-3E6E7DE36297}" type="datetimeFigureOut">
              <a:rPr lang="fr-FR" smtClean="0"/>
              <a:t>01/11/2016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C0010C1C-60A3-4A73-B344-3E6E7DE36297}" type="datetimeFigureOut">
              <a:rPr lang="fr-FR" smtClean="0"/>
              <a:t>01/11/2016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C718F91-A904-41DE-BE0C-C28397C6016A}" type="slidenum">
              <a:rPr lang="fr-FR" smtClean="0"/>
              <a:t>‹N°›</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10C1C-60A3-4A73-B344-3E6E7DE36297}" type="datetimeFigureOut">
              <a:rPr lang="fr-FR" smtClean="0"/>
              <a:t>01/11/2016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C0010C1C-60A3-4A73-B344-3E6E7DE36297}" type="datetimeFigureOut">
              <a:rPr lang="fr-FR" smtClean="0"/>
              <a:t>01/11/2016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C0010C1C-60A3-4A73-B344-3E6E7DE36297}" type="datetimeFigureOut">
              <a:rPr lang="fr-FR" smtClean="0"/>
              <a:t>01/11/2016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0010C1C-60A3-4A73-B344-3E6E7DE36297}" type="datetimeFigureOut">
              <a:rPr lang="fr-FR" smtClean="0"/>
              <a:t>01/11/2016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10C1C-60A3-4A73-B344-3E6E7DE36297}" type="datetimeFigureOut">
              <a:rPr lang="fr-FR" smtClean="0"/>
              <a:t>01/11/2016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0010C1C-60A3-4A73-B344-3E6E7DE36297}" type="datetimeFigureOut">
              <a:rPr lang="fr-FR" smtClean="0"/>
              <a:t>01/11/2016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0010C1C-60A3-4A73-B344-3E6E7DE36297}" type="datetimeFigureOut">
              <a:rPr lang="fr-FR" smtClean="0"/>
              <a:t>01/11/2016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C718F91-A904-41DE-BE0C-C28397C6016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0010C1C-60A3-4A73-B344-3E6E7DE36297}" type="datetimeFigureOut">
              <a:rPr lang="fr-FR" smtClean="0"/>
              <a:t>01/11/2016</a:t>
            </a:fld>
            <a:endParaRPr lang="fr-F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C718F91-A904-41DE-BE0C-C28397C6016A}"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fr.wikipedia.org/wiki/Soja" TargetMode="External"/><Relationship Id="rId13" Type="http://schemas.openxmlformats.org/officeDocument/2006/relationships/hyperlink" Target="https://fr.wikipedia.org/wiki/Impact_environnemental_de_la_production_de_viande#cite_note-3" TargetMode="External"/><Relationship Id="rId3" Type="http://schemas.openxmlformats.org/officeDocument/2006/relationships/hyperlink" Target="https://fr.wikipedia.org/wiki/Porc" TargetMode="External"/><Relationship Id="rId7" Type="http://schemas.openxmlformats.org/officeDocument/2006/relationships/hyperlink" Target="https://fr.wikipedia.org/wiki/Riz" TargetMode="External"/><Relationship Id="rId12" Type="http://schemas.openxmlformats.org/officeDocument/2006/relationships/hyperlink" Target="https://fr.wikipedia.org/wiki/Pommes_de_terre" TargetMode="External"/><Relationship Id="rId2" Type="http://schemas.openxmlformats.org/officeDocument/2006/relationships/hyperlink" Target="https://fr.wikipedia.org/wiki/B%C5%93uf_(animal)" TargetMode="External"/><Relationship Id="rId1" Type="http://schemas.openxmlformats.org/officeDocument/2006/relationships/slideLayout" Target="../slideLayouts/slideLayout7.xml"/><Relationship Id="rId6" Type="http://schemas.openxmlformats.org/officeDocument/2006/relationships/hyperlink" Target="https://fr.wikipedia.org/wiki/%C5%92uf_(cuisine)" TargetMode="External"/><Relationship Id="rId11" Type="http://schemas.openxmlformats.org/officeDocument/2006/relationships/hyperlink" Target="https://fr.wikipedia.org/wiki/Lait" TargetMode="External"/><Relationship Id="rId5" Type="http://schemas.openxmlformats.org/officeDocument/2006/relationships/hyperlink" Target="https://fr.wikipedia.org/wiki/Volaille" TargetMode="External"/><Relationship Id="rId10" Type="http://schemas.openxmlformats.org/officeDocument/2006/relationships/hyperlink" Target="https://fr.wikipedia.org/wiki/Ma%C3%AFs" TargetMode="External"/><Relationship Id="rId4" Type="http://schemas.openxmlformats.org/officeDocument/2006/relationships/hyperlink" Target="https://fr.wikipedia.org/wiki/Fromage" TargetMode="External"/><Relationship Id="rId9" Type="http://schemas.openxmlformats.org/officeDocument/2006/relationships/hyperlink" Target="https://fr.wikipedia.org/wiki/Bl%C3%A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endParaRPr lang="fr-FR" dirty="0" smtClean="0"/>
          </a:p>
          <a:p>
            <a:r>
              <a:rPr lang="fr-FR" dirty="0" smtClean="0"/>
              <a:t> </a:t>
            </a:r>
            <a:r>
              <a:rPr lang="fr-FR" dirty="0"/>
              <a:t>4 novembre 2016, 18h00 à l'EGE </a:t>
            </a:r>
            <a:r>
              <a:rPr lang="fr-FR" dirty="0" smtClean="0"/>
              <a:t>Rabat</a:t>
            </a:r>
            <a:r>
              <a:rPr lang="fr-FR" dirty="0"/>
              <a:t/>
            </a:r>
            <a:br>
              <a:rPr lang="fr-FR" dirty="0"/>
            </a:br>
            <a:r>
              <a:rPr lang="fr-FR" b="1" dirty="0"/>
              <a:t>Grigori </a:t>
            </a:r>
            <a:r>
              <a:rPr lang="fr-FR" b="1" dirty="0" smtClean="0"/>
              <a:t>Lazarev</a:t>
            </a:r>
            <a:endParaRPr lang="fr-FR" dirty="0" smtClean="0"/>
          </a:p>
          <a:p>
            <a:r>
              <a:rPr lang="fr-FR" dirty="0"/>
              <a:t/>
            </a:r>
            <a:br>
              <a:rPr lang="fr-FR" dirty="0"/>
            </a:br>
            <a:r>
              <a:rPr lang="fr-FR" dirty="0" smtClean="0"/>
              <a:t>Discuté par </a:t>
            </a:r>
            <a:r>
              <a:rPr lang="fr-FR" b="1" dirty="0" smtClean="0"/>
              <a:t>Mohamed Berriane</a:t>
            </a:r>
            <a:endParaRPr lang="fr-FR" dirty="0"/>
          </a:p>
        </p:txBody>
      </p:sp>
      <p:sp>
        <p:nvSpPr>
          <p:cNvPr id="2" name="Titre 1"/>
          <p:cNvSpPr>
            <a:spLocks noGrp="1"/>
          </p:cNvSpPr>
          <p:nvPr>
            <p:ph type="ctrTitle"/>
          </p:nvPr>
        </p:nvSpPr>
        <p:spPr/>
        <p:txBody>
          <a:bodyPr>
            <a:normAutofit fontScale="90000"/>
          </a:bodyPr>
          <a:lstStyle/>
          <a:p>
            <a:r>
              <a:rPr lang="fr-FR" sz="3100" b="1" dirty="0" smtClean="0">
                <a:latin typeface="Arial Black" panose="020B0A04020102020204" pitchFamily="34" charset="0"/>
              </a:rPr>
              <a:t>Une </a:t>
            </a:r>
            <a:r>
              <a:rPr lang="fr-FR" sz="3100" b="1" dirty="0">
                <a:latin typeface="Arial Black" panose="020B0A04020102020204" pitchFamily="34" charset="0"/>
              </a:rPr>
              <a:t>réponse communautaire et territoriale</a:t>
            </a:r>
            <a:br>
              <a:rPr lang="fr-FR" sz="3100" b="1" dirty="0">
                <a:latin typeface="Arial Black" panose="020B0A04020102020204" pitchFamily="34" charset="0"/>
              </a:rPr>
            </a:br>
            <a:r>
              <a:rPr lang="fr-FR" sz="3100" b="1" dirty="0">
                <a:latin typeface="Arial Black" panose="020B0A04020102020204" pitchFamily="34" charset="0"/>
              </a:rPr>
              <a:t>au changement </a:t>
            </a:r>
            <a:r>
              <a:rPr lang="fr-FR" sz="3100" b="1" dirty="0" smtClean="0">
                <a:latin typeface="Arial Black" panose="020B0A04020102020204" pitchFamily="34" charset="0"/>
              </a:rPr>
              <a:t>climatique</a:t>
            </a:r>
            <a:r>
              <a:rPr lang="fr-FR" dirty="0"/>
              <a:t/>
            </a:r>
            <a:br>
              <a:rPr lang="fr-FR" dirty="0"/>
            </a:br>
            <a:endParaRPr lang="fr-FR" dirty="0"/>
          </a:p>
        </p:txBody>
      </p:sp>
    </p:spTree>
    <p:extLst>
      <p:ext uri="{BB962C8B-B14F-4D97-AF65-F5344CB8AC3E}">
        <p14:creationId xmlns:p14="http://schemas.microsoft.com/office/powerpoint/2010/main" val="18609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76864" cy="5509200"/>
          </a:xfrm>
          <a:prstGeom prst="rect">
            <a:avLst/>
          </a:prstGeom>
        </p:spPr>
        <p:txBody>
          <a:bodyPr wrap="square">
            <a:spAutoFit/>
          </a:bodyPr>
          <a:lstStyle/>
          <a:p>
            <a:pPr marL="285750" indent="-285750">
              <a:buFont typeface="Arial" panose="020B0604020202020204" pitchFamily="34" charset="0"/>
              <a:buChar char="•"/>
            </a:pPr>
            <a:r>
              <a:rPr lang="fr-FR" sz="3200" i="1" dirty="0"/>
              <a:t>Un autre  type de vulnérabilité concerne les populations rurales qui utilisent la base productive de l’agriculture. </a:t>
            </a:r>
            <a:endParaRPr lang="fr-FR" sz="3200" i="1" dirty="0" smtClean="0"/>
          </a:p>
          <a:p>
            <a:pPr marL="285750" indent="-285750">
              <a:buFont typeface="Arial" panose="020B0604020202020204" pitchFamily="34" charset="0"/>
              <a:buChar char="•"/>
            </a:pPr>
            <a:r>
              <a:rPr lang="fr-FR" sz="3200" i="1" dirty="0" smtClean="0"/>
              <a:t>Déséquilibres </a:t>
            </a:r>
            <a:r>
              <a:rPr lang="fr-FR" sz="3200" i="1" dirty="0"/>
              <a:t>de la structure des exploitations agricoles, avec une prédominance numérique des petits agriculteurs. </a:t>
            </a:r>
            <a:endParaRPr lang="fr-FR" sz="3200" i="1" dirty="0" smtClean="0"/>
          </a:p>
          <a:p>
            <a:pPr marL="285750" indent="-285750">
              <a:buFont typeface="Arial" panose="020B0604020202020204" pitchFamily="34" charset="0"/>
              <a:buChar char="•"/>
            </a:pPr>
            <a:r>
              <a:rPr lang="fr-FR" sz="3200" i="1" dirty="0" smtClean="0"/>
              <a:t>Déséquilibres </a:t>
            </a:r>
            <a:r>
              <a:rPr lang="fr-FR" sz="3200" i="1" dirty="0" smtClean="0"/>
              <a:t>aggravés </a:t>
            </a:r>
            <a:r>
              <a:rPr lang="fr-FR" sz="3200" i="1" dirty="0"/>
              <a:t>par les répartitions régionales. </a:t>
            </a:r>
            <a:endParaRPr lang="fr-FR" sz="3200" i="1" dirty="0" smtClean="0"/>
          </a:p>
          <a:p>
            <a:pPr marL="285750" indent="-285750">
              <a:buFont typeface="Arial" panose="020B0604020202020204" pitchFamily="34" charset="0"/>
              <a:buChar char="•"/>
            </a:pPr>
            <a:r>
              <a:rPr lang="fr-FR" sz="3200" i="1" dirty="0" smtClean="0"/>
              <a:t>La </a:t>
            </a:r>
            <a:r>
              <a:rPr lang="fr-FR" sz="3200" i="1" dirty="0"/>
              <a:t>petite agriculture est dominante dans les régions marginales les plus menacées par la détérioration</a:t>
            </a:r>
            <a:r>
              <a:rPr lang="fr-FR" i="1" dirty="0"/>
              <a:t>.</a:t>
            </a:r>
            <a:endParaRPr lang="fr-FR" dirty="0"/>
          </a:p>
        </p:txBody>
      </p:sp>
    </p:spTree>
    <p:extLst>
      <p:ext uri="{BB962C8B-B14F-4D97-AF65-F5344CB8AC3E}">
        <p14:creationId xmlns:p14="http://schemas.microsoft.com/office/powerpoint/2010/main" val="191990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1714202"/>
          </a:xfrm>
        </p:spPr>
        <p:txBody>
          <a:bodyPr/>
          <a:lstStyle/>
          <a:p>
            <a:pPr algn="ctr"/>
            <a:r>
              <a:rPr lang="fr-FR" sz="3200" b="1" dirty="0"/>
              <a:t>La mutation des écosystèmes et des terroirs</a:t>
            </a:r>
            <a:r>
              <a:rPr lang="fr-FR" dirty="0"/>
              <a:t/>
            </a:r>
            <a:br>
              <a:rPr lang="fr-FR" dirty="0"/>
            </a:br>
            <a:endParaRPr lang="fr-FR" dirty="0"/>
          </a:p>
        </p:txBody>
      </p:sp>
      <p:sp>
        <p:nvSpPr>
          <p:cNvPr id="3" name="Espace réservé du contenu 2"/>
          <p:cNvSpPr>
            <a:spLocks noGrp="1"/>
          </p:cNvSpPr>
          <p:nvPr>
            <p:ph sz="quarter" idx="13"/>
          </p:nvPr>
        </p:nvSpPr>
        <p:spPr>
          <a:xfrm>
            <a:off x="609600" y="1600200"/>
            <a:ext cx="7924800" cy="4781128"/>
          </a:xfrm>
        </p:spPr>
        <p:txBody>
          <a:bodyPr>
            <a:normAutofit/>
          </a:bodyPr>
          <a:lstStyle/>
          <a:p>
            <a:endParaRPr lang="fr-FR" sz="2400" i="1" dirty="0" smtClean="0"/>
          </a:p>
          <a:p>
            <a:r>
              <a:rPr lang="fr-FR" sz="2400" i="1" dirty="0" smtClean="0"/>
              <a:t>Tous </a:t>
            </a:r>
            <a:r>
              <a:rPr lang="fr-FR" sz="2400" i="1" dirty="0"/>
              <a:t>les scénarios sur le changement climatique prévoient des évolutions, souvent très substantielles, au cours des deux ou trois prochaines décennies</a:t>
            </a:r>
            <a:endParaRPr lang="fr-FR" sz="2400" dirty="0"/>
          </a:p>
          <a:p>
            <a:r>
              <a:rPr lang="fr-FR" sz="2400" i="1" dirty="0"/>
              <a:t>L’agriculture sera confrontée aux conséquences inévitables d’une transformation de la géographie des écosystèmes.</a:t>
            </a:r>
            <a:endParaRPr lang="fr-FR" sz="2400" dirty="0"/>
          </a:p>
          <a:p>
            <a:r>
              <a:rPr lang="fr-FR" sz="2400" i="1" dirty="0"/>
              <a:t>En raison du déficit des connaissances et de la mesure des effets possibles du changement climatique, les politiques ne sont pas encore en mesure de formuler des politiques d'adaptation et, de là, d'intégrer "l'anticipation" dans le raisonnement stratégique</a:t>
            </a:r>
            <a:r>
              <a:rPr lang="fr-FR" i="1" dirty="0"/>
              <a:t>. </a:t>
            </a:r>
            <a:endParaRPr lang="fr-FR" dirty="0"/>
          </a:p>
          <a:p>
            <a:endParaRPr lang="fr-FR" dirty="0"/>
          </a:p>
        </p:txBody>
      </p:sp>
    </p:spTree>
    <p:extLst>
      <p:ext uri="{BB962C8B-B14F-4D97-AF65-F5344CB8AC3E}">
        <p14:creationId xmlns:p14="http://schemas.microsoft.com/office/powerpoint/2010/main" val="421030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064896" cy="5693866"/>
          </a:xfrm>
          <a:prstGeom prst="rect">
            <a:avLst/>
          </a:prstGeom>
        </p:spPr>
        <p:txBody>
          <a:bodyPr wrap="square">
            <a:spAutoFit/>
          </a:bodyPr>
          <a:lstStyle/>
          <a:p>
            <a:pPr marL="285750" indent="-285750">
              <a:buFont typeface="Arial" panose="020B0604020202020204" pitchFamily="34" charset="0"/>
              <a:buChar char="•"/>
            </a:pPr>
            <a:r>
              <a:rPr lang="fr-FR" sz="2800" i="1" dirty="0"/>
              <a:t>Comment, et à quel rythme, la géographie agricole est-elle susceptible de se modifier? </a:t>
            </a:r>
            <a:endParaRPr lang="fr-FR" sz="2800" dirty="0"/>
          </a:p>
          <a:p>
            <a:pPr marL="285750" indent="-285750">
              <a:buFont typeface="Arial" panose="020B0604020202020204" pitchFamily="34" charset="0"/>
              <a:buChar char="•"/>
            </a:pPr>
            <a:r>
              <a:rPr lang="fr-FR" sz="2800" i="1" dirty="0"/>
              <a:t>Comment évolueront les paramètres bio-agricoles de la production végétale (par exemple la durée de la période végétative ou l'évolution de l'évapotranspiration)? </a:t>
            </a:r>
            <a:endParaRPr lang="fr-FR" sz="2800" dirty="0"/>
          </a:p>
          <a:p>
            <a:pPr marL="285750" indent="-285750">
              <a:buFont typeface="Arial" panose="020B0604020202020204" pitchFamily="34" charset="0"/>
              <a:buChar char="•"/>
            </a:pPr>
            <a:r>
              <a:rPr lang="fr-FR" sz="2800" i="1" dirty="0"/>
              <a:t>Quel sera l'impact du changement climatique sur la relation entre la production, la demande intérieure et les opportunités des marchés extérieurs? </a:t>
            </a:r>
            <a:endParaRPr lang="fr-FR" sz="2800" dirty="0"/>
          </a:p>
          <a:p>
            <a:pPr marL="285750" indent="-285750">
              <a:buFont typeface="Arial" panose="020B0604020202020204" pitchFamily="34" charset="0"/>
              <a:buChar char="•"/>
            </a:pPr>
            <a:r>
              <a:rPr lang="fr-FR" sz="2800" i="1" dirty="0"/>
              <a:t>Comment pourra-t-on valoriser les possibilités agro biologiques des territoires dont les conditions climatiques et édaphiques auront été modifiées?</a:t>
            </a:r>
            <a:endParaRPr lang="fr-FR" sz="2800" dirty="0"/>
          </a:p>
          <a:p>
            <a:pPr marL="285750" indent="-285750">
              <a:buFont typeface="Arial" panose="020B0604020202020204" pitchFamily="34" charset="0"/>
              <a:buChar char="•"/>
            </a:pPr>
            <a:r>
              <a:rPr lang="fr-FR" sz="2800" i="1" dirty="0"/>
              <a:t>Quelle place pourra prendre l'élevage pastoral dont les bases géographiques sont appelées à s'étendre</a:t>
            </a:r>
            <a:endParaRPr lang="fr-FR" sz="2800" dirty="0"/>
          </a:p>
        </p:txBody>
      </p:sp>
    </p:spTree>
    <p:extLst>
      <p:ext uri="{BB962C8B-B14F-4D97-AF65-F5344CB8AC3E}">
        <p14:creationId xmlns:p14="http://schemas.microsoft.com/office/powerpoint/2010/main" val="391073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5"/>
            <a:ext cx="7992888" cy="6093976"/>
          </a:xfrm>
          <a:prstGeom prst="rect">
            <a:avLst/>
          </a:prstGeom>
        </p:spPr>
        <p:txBody>
          <a:bodyPr wrap="square">
            <a:spAutoFit/>
          </a:bodyPr>
          <a:lstStyle/>
          <a:p>
            <a:pPr algn="ctr"/>
            <a:r>
              <a:rPr lang="fr-FR" sz="3600" i="1" dirty="0" smtClean="0"/>
              <a:t>L’alternative</a:t>
            </a:r>
            <a:r>
              <a:rPr lang="fr-FR" i="1" dirty="0" smtClean="0"/>
              <a:t> </a:t>
            </a:r>
            <a:r>
              <a:rPr lang="fr-FR" sz="3200" i="1" dirty="0" smtClean="0"/>
              <a:t>:: </a:t>
            </a:r>
            <a:endParaRPr lang="fr-FR" sz="3200" dirty="0"/>
          </a:p>
          <a:p>
            <a:pPr lvl="0"/>
            <a:endParaRPr lang="fr-FR" i="1" dirty="0" smtClean="0"/>
          </a:p>
          <a:p>
            <a:pPr marL="457200" lvl="0" indent="-457200">
              <a:buFont typeface="Arial" panose="020B0604020202020204" pitchFamily="34" charset="0"/>
              <a:buChar char="•"/>
            </a:pPr>
            <a:r>
              <a:rPr lang="fr-FR" sz="2800" i="1" dirty="0" smtClean="0"/>
              <a:t>Ou </a:t>
            </a:r>
            <a:r>
              <a:rPr lang="fr-FR" sz="2800" i="1" dirty="0"/>
              <a:t>bien poursuivre les pratiques actuelles de surexploitation des milieux, jusqu’à ce que la diminution de la résilience et les nouvelles conditions éco-climatiques les forcent à abandonner les terroirs, </a:t>
            </a:r>
            <a:endParaRPr lang="fr-FR" sz="2800" i="1" dirty="0" smtClean="0"/>
          </a:p>
          <a:p>
            <a:pPr marL="457200" lvl="0" indent="-457200">
              <a:buFont typeface="Arial" panose="020B0604020202020204" pitchFamily="34" charset="0"/>
              <a:buChar char="•"/>
            </a:pPr>
            <a:endParaRPr lang="fr-FR" sz="2800" i="1" dirty="0"/>
          </a:p>
          <a:p>
            <a:pPr marL="457200" lvl="0" indent="-457200">
              <a:buFont typeface="Arial" panose="020B0604020202020204" pitchFamily="34" charset="0"/>
              <a:buChar char="•"/>
            </a:pPr>
            <a:r>
              <a:rPr lang="fr-FR" sz="2800" i="1" dirty="0" smtClean="0"/>
              <a:t>Ou bien </a:t>
            </a:r>
            <a:r>
              <a:rPr lang="fr-FR" sz="2800" i="1" dirty="0"/>
              <a:t>modifier profondément les systèmes d’utilisation des milieux et mettre en pratique d’autres conceptions de la mise en valeur des terroirs</a:t>
            </a:r>
            <a:r>
              <a:rPr lang="fr-FR" sz="2800" i="1" dirty="0" smtClean="0"/>
              <a:t>.</a:t>
            </a:r>
          </a:p>
          <a:p>
            <a:pPr lvl="0"/>
            <a:r>
              <a:rPr lang="fr-FR" sz="2800" i="1" dirty="0" smtClean="0"/>
              <a:t> </a:t>
            </a:r>
          </a:p>
          <a:p>
            <a:pPr marL="457200" lvl="0" indent="-457200">
              <a:buFont typeface="Arial" panose="020B0604020202020204" pitchFamily="34" charset="0"/>
              <a:buChar char="•"/>
            </a:pPr>
            <a:r>
              <a:rPr lang="fr-FR" sz="2800" i="1" dirty="0" smtClean="0"/>
              <a:t>Cette </a:t>
            </a:r>
            <a:r>
              <a:rPr lang="fr-FR" sz="2800" i="1" dirty="0"/>
              <a:t>seconde option, si elle est prise, implique une course contre le temps, car elle n’est porteuse de possibilités que tant qu’il existe une résilience suffisante </a:t>
            </a:r>
            <a:endParaRPr lang="fr-FR" sz="2800" dirty="0"/>
          </a:p>
        </p:txBody>
      </p:sp>
    </p:spTree>
    <p:extLst>
      <p:ext uri="{BB962C8B-B14F-4D97-AF65-F5344CB8AC3E}">
        <p14:creationId xmlns:p14="http://schemas.microsoft.com/office/powerpoint/2010/main" val="178782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7924800" cy="1143000"/>
          </a:xfrm>
        </p:spPr>
        <p:txBody>
          <a:bodyPr/>
          <a:lstStyle/>
          <a:p>
            <a:pPr algn="ctr"/>
            <a:r>
              <a:rPr lang="fr-FR" sz="3600" b="1" dirty="0" smtClean="0"/>
              <a:t>L’adaptation des territoires aux changements</a:t>
            </a:r>
            <a:r>
              <a:rPr lang="fr-FR" dirty="0" smtClean="0"/>
              <a:t/>
            </a:r>
            <a:br>
              <a:rPr lang="fr-FR" dirty="0" smtClean="0"/>
            </a:br>
            <a:endParaRPr lang="fr-FR" dirty="0"/>
          </a:p>
        </p:txBody>
      </p:sp>
      <p:sp>
        <p:nvSpPr>
          <p:cNvPr id="3" name="Espace réservé du contenu 2"/>
          <p:cNvSpPr>
            <a:spLocks noGrp="1"/>
          </p:cNvSpPr>
          <p:nvPr>
            <p:ph sz="quarter" idx="13"/>
          </p:nvPr>
        </p:nvSpPr>
        <p:spPr/>
        <p:txBody>
          <a:bodyPr>
            <a:normAutofit/>
          </a:bodyPr>
          <a:lstStyle/>
          <a:p>
            <a:r>
              <a:rPr lang="fr-FR" sz="2800" i="1" dirty="0"/>
              <a:t>Le changement climatique va transformer les paramètres bioclimatiques de la plus grande partie des territoires. </a:t>
            </a:r>
            <a:r>
              <a:rPr lang="fr-FR" sz="2800" i="1" dirty="0" smtClean="0"/>
              <a:t>Et il déterminera </a:t>
            </a:r>
            <a:r>
              <a:rPr lang="fr-FR" sz="2800" i="1" dirty="0"/>
              <a:t>les conditions futures de l'utilisation des sols </a:t>
            </a:r>
            <a:endParaRPr lang="fr-FR" sz="2800" i="1" dirty="0" smtClean="0"/>
          </a:p>
          <a:p>
            <a:r>
              <a:rPr lang="fr-FR" sz="2800" i="1" dirty="0"/>
              <a:t>Dans les cas les plus nombreux, il sera nécessaire de reconvertir les agricultures </a:t>
            </a:r>
            <a:r>
              <a:rPr lang="fr-FR" sz="2800" i="1" dirty="0" smtClean="0"/>
              <a:t> </a:t>
            </a:r>
            <a:r>
              <a:rPr lang="fr-FR" sz="2800" i="1" dirty="0"/>
              <a:t>étendues, de façon destructrice, dans des zones peu favorables aux cultures et qui deviendront stériles avec la péjoration des conditions du </a:t>
            </a:r>
            <a:r>
              <a:rPr lang="fr-FR" sz="2800" i="1" dirty="0" smtClean="0"/>
              <a:t>milieu</a:t>
            </a:r>
          </a:p>
        </p:txBody>
      </p:sp>
    </p:spTree>
    <p:extLst>
      <p:ext uri="{BB962C8B-B14F-4D97-AF65-F5344CB8AC3E}">
        <p14:creationId xmlns:p14="http://schemas.microsoft.com/office/powerpoint/2010/main" val="80860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560840" cy="5509200"/>
          </a:xfrm>
          <a:prstGeom prst="rect">
            <a:avLst/>
          </a:prstGeom>
        </p:spPr>
        <p:txBody>
          <a:bodyPr wrap="square">
            <a:spAutoFit/>
          </a:bodyPr>
          <a:lstStyle/>
          <a:p>
            <a:pPr marL="285750" indent="-285750">
              <a:buFont typeface="Arial" panose="020B0604020202020204" pitchFamily="34" charset="0"/>
              <a:buChar char="•"/>
            </a:pPr>
            <a:endParaRPr lang="fr-FR" sz="3200" i="1" dirty="0" smtClean="0"/>
          </a:p>
          <a:p>
            <a:pPr marL="285750" indent="-285750">
              <a:buFont typeface="Arial" panose="020B0604020202020204" pitchFamily="34" charset="0"/>
              <a:buChar char="•"/>
            </a:pPr>
            <a:r>
              <a:rPr lang="fr-FR" sz="3200" i="1" dirty="0" smtClean="0"/>
              <a:t>Les </a:t>
            </a:r>
            <a:r>
              <a:rPr lang="fr-FR" sz="3200" i="1" dirty="0"/>
              <a:t>terres que l’on pourra continuer à cultiver, devront  faire l'objet de nouvelles pratiques, notamment en ce qui concerne les économies d'eau, l'adaptation aux irrégularités des nouvelles périodes végétatives et les mesures environnementales pour assurer la durabilité des </a:t>
            </a:r>
            <a:r>
              <a:rPr lang="fr-FR" sz="3200" i="1" dirty="0" smtClean="0"/>
              <a:t>sols</a:t>
            </a:r>
          </a:p>
          <a:p>
            <a:pPr marL="285750" indent="-285750">
              <a:buFont typeface="Arial" panose="020B0604020202020204" pitchFamily="34" charset="0"/>
              <a:buChar char="•"/>
            </a:pPr>
            <a:endParaRPr lang="fr-FR" sz="3200" dirty="0"/>
          </a:p>
          <a:p>
            <a:pPr marL="285750" indent="-285750">
              <a:buFont typeface="Arial" panose="020B0604020202020204" pitchFamily="34" charset="0"/>
              <a:buChar char="•"/>
            </a:pPr>
            <a:r>
              <a:rPr lang="fr-FR" sz="3200" i="1" dirty="0"/>
              <a:t>Les forêts de production devront être protégées et étendues, dans la mesure du possible</a:t>
            </a:r>
            <a:endParaRPr lang="fr-FR" sz="3200" dirty="0"/>
          </a:p>
        </p:txBody>
      </p:sp>
    </p:spTree>
    <p:extLst>
      <p:ext uri="{BB962C8B-B14F-4D97-AF65-F5344CB8AC3E}">
        <p14:creationId xmlns:p14="http://schemas.microsoft.com/office/powerpoint/2010/main" val="405221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espaces pastoraux</a:t>
            </a:r>
            <a:endParaRPr lang="fr-FR" dirty="0"/>
          </a:p>
        </p:txBody>
      </p:sp>
      <p:sp>
        <p:nvSpPr>
          <p:cNvPr id="3" name="Espace réservé du contenu 2"/>
          <p:cNvSpPr>
            <a:spLocks noGrp="1"/>
          </p:cNvSpPr>
          <p:nvPr>
            <p:ph sz="quarter" idx="13"/>
          </p:nvPr>
        </p:nvSpPr>
        <p:spPr>
          <a:xfrm>
            <a:off x="609600" y="1600200"/>
            <a:ext cx="7924800" cy="4637112"/>
          </a:xfrm>
        </p:spPr>
        <p:txBody>
          <a:bodyPr>
            <a:normAutofit fontScale="85000" lnSpcReduction="20000"/>
          </a:bodyPr>
          <a:lstStyle/>
          <a:p>
            <a:r>
              <a:rPr lang="fr-FR" sz="3300" i="1" dirty="0"/>
              <a:t>Les espaces pastoraux ont une grande importance dans l'occupation des terres de la Méditerranée et au Maghreb (mais aussi en Afrique </a:t>
            </a:r>
            <a:r>
              <a:rPr lang="fr-FR" sz="3300" i="1" dirty="0" smtClean="0"/>
              <a:t>sub-saharienne)</a:t>
            </a:r>
            <a:endParaRPr lang="fr-FR" sz="3300" dirty="0"/>
          </a:p>
          <a:p>
            <a:r>
              <a:rPr lang="fr-FR" sz="3300" i="1" dirty="0"/>
              <a:t>Au nord de la Méditerranée, ces espaces ont, durant des siècles, été les fondements d’un élevage extensif. Aujourd’hui, ces formes d’élevage se sont contractées, devant la concurrence des élevages industriels et des </a:t>
            </a:r>
            <a:r>
              <a:rPr lang="fr-FR" sz="3300" i="1" dirty="0" smtClean="0"/>
              <a:t>importations</a:t>
            </a:r>
          </a:p>
          <a:p>
            <a:r>
              <a:rPr lang="fr-FR" sz="3300" i="1" dirty="0"/>
              <a:t>Au Sud, l’élevage reste une activité dominante dans les parcours naturels </a:t>
            </a:r>
            <a:r>
              <a:rPr lang="fr-FR" sz="3300" i="1" dirty="0" smtClean="0"/>
              <a:t>mais, </a:t>
            </a:r>
            <a:r>
              <a:rPr lang="fr-FR" sz="3300" i="1" dirty="0"/>
              <a:t>les pratiques actuelles </a:t>
            </a:r>
            <a:r>
              <a:rPr lang="fr-FR" sz="3300" i="1" dirty="0" smtClean="0"/>
              <a:t>génèrent une </a:t>
            </a:r>
            <a:r>
              <a:rPr lang="fr-FR" sz="3300" i="1" dirty="0"/>
              <a:t>surexploitation et </a:t>
            </a:r>
            <a:r>
              <a:rPr lang="fr-FR" sz="3300" i="1" dirty="0" smtClean="0"/>
              <a:t>une </a:t>
            </a:r>
            <a:r>
              <a:rPr lang="fr-FR" sz="3300" i="1" dirty="0"/>
              <a:t>dégradation de la biomasse</a:t>
            </a:r>
            <a:r>
              <a:rPr lang="fr-FR" sz="2400" i="1" dirty="0"/>
              <a:t>.</a:t>
            </a:r>
            <a:endParaRPr lang="fr-FR" sz="2400" dirty="0"/>
          </a:p>
          <a:p>
            <a:endParaRPr lang="fr-FR" dirty="0"/>
          </a:p>
        </p:txBody>
      </p:sp>
    </p:spTree>
    <p:extLst>
      <p:ext uri="{BB962C8B-B14F-4D97-AF65-F5344CB8AC3E}">
        <p14:creationId xmlns:p14="http://schemas.microsoft.com/office/powerpoint/2010/main" val="362923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r>
              <a:rPr lang="fr-FR" dirty="0"/>
              <a:t>Le 4 novembre 2016, 18h00 à l'EGE </a:t>
            </a:r>
            <a:r>
              <a:rPr lang="fr-FR" dirty="0" smtClean="0"/>
              <a:t>Rabat</a:t>
            </a:r>
            <a:r>
              <a:rPr lang="fr-FR" dirty="0"/>
              <a:t/>
            </a:r>
            <a:br>
              <a:rPr lang="fr-FR" dirty="0"/>
            </a:br>
            <a:r>
              <a:rPr lang="fr-FR" b="1" dirty="0"/>
              <a:t>Grigori Lazarev</a:t>
            </a:r>
            <a:r>
              <a:rPr lang="fr-FR" dirty="0"/>
              <a:t>, </a:t>
            </a:r>
            <a:r>
              <a:rPr lang="fr-FR" dirty="0" err="1" smtClean="0"/>
              <a:t>Ecnomiste</a:t>
            </a:r>
            <a:r>
              <a:rPr lang="fr-FR" dirty="0" smtClean="0"/>
              <a:t> </a:t>
            </a:r>
            <a:r>
              <a:rPr lang="fr-FR" dirty="0"/>
              <a:t>et géographe</a:t>
            </a:r>
            <a:br>
              <a:rPr lang="fr-FR" dirty="0"/>
            </a:br>
            <a:r>
              <a:rPr lang="fr-FR" dirty="0"/>
              <a:t>Discuté par </a:t>
            </a:r>
            <a:br>
              <a:rPr lang="fr-FR" dirty="0"/>
            </a:br>
            <a:r>
              <a:rPr lang="fr-FR" b="1" dirty="0"/>
              <a:t>Mohamed Berriane</a:t>
            </a:r>
            <a:r>
              <a:rPr lang="fr-FR" dirty="0"/>
              <a:t>, Géographe et professeur d'université</a:t>
            </a:r>
          </a:p>
        </p:txBody>
      </p:sp>
      <p:sp>
        <p:nvSpPr>
          <p:cNvPr id="2" name="Titre 1"/>
          <p:cNvSpPr>
            <a:spLocks noGrp="1"/>
          </p:cNvSpPr>
          <p:nvPr>
            <p:ph type="ctrTitle"/>
          </p:nvPr>
        </p:nvSpPr>
        <p:spPr/>
        <p:txBody>
          <a:bodyPr>
            <a:normAutofit fontScale="90000"/>
          </a:bodyPr>
          <a:lstStyle/>
          <a:p>
            <a:r>
              <a:rPr lang="fr-FR" b="1" dirty="0"/>
              <a:t>"Une réponse communautaire et territoriale</a:t>
            </a:r>
            <a:br>
              <a:rPr lang="fr-FR" b="1" dirty="0"/>
            </a:br>
            <a:r>
              <a:rPr lang="fr-FR" b="1" dirty="0"/>
              <a:t>au changement climatique?"</a:t>
            </a:r>
            <a:r>
              <a:rPr lang="fr-FR" dirty="0"/>
              <a:t/>
            </a:r>
            <a:br>
              <a:rPr lang="fr-FR" dirty="0"/>
            </a:br>
            <a:endParaRPr lang="fr-FR" dirty="0"/>
          </a:p>
        </p:txBody>
      </p:sp>
      <p:pic>
        <p:nvPicPr>
          <p:cNvPr id="4" name="Image 3"/>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595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2796106274"/>
              </p:ext>
            </p:extLst>
          </p:nvPr>
        </p:nvGraphicFramePr>
        <p:xfrm>
          <a:off x="611560" y="836712"/>
          <a:ext cx="7920880" cy="5256583"/>
        </p:xfrm>
        <a:graphic>
          <a:graphicData uri="http://schemas.openxmlformats.org/drawingml/2006/table">
            <a:tbl>
              <a:tblPr firstRow="1" firstCol="1" bandRow="1"/>
              <a:tblGrid>
                <a:gridCol w="1980220"/>
                <a:gridCol w="1980220"/>
                <a:gridCol w="1980220"/>
                <a:gridCol w="1980220"/>
              </a:tblGrid>
              <a:tr h="1057406">
                <a:tc>
                  <a:txBody>
                    <a:bodyPr/>
                    <a:lstStyle/>
                    <a:p>
                      <a:pPr algn="just">
                        <a:lnSpc>
                          <a:spcPct val="115000"/>
                        </a:lnSpc>
                        <a:spcAft>
                          <a:spcPts val="0"/>
                        </a:spcAft>
                      </a:pPr>
                      <a:r>
                        <a:rPr lang="fr-FR" sz="2000" dirty="0">
                          <a:effectLst/>
                          <a:latin typeface="Times New Roman"/>
                          <a:ea typeface="Calibri"/>
                        </a:rPr>
                        <a:t> </a:t>
                      </a:r>
                      <a:endParaRPr lang="fr-FR" sz="2000" dirty="0" smtClean="0">
                        <a:effectLst/>
                        <a:latin typeface="Times New Roman"/>
                        <a:ea typeface="Calibri"/>
                      </a:endParaRPr>
                    </a:p>
                    <a:p>
                      <a:pPr algn="just">
                        <a:lnSpc>
                          <a:spcPct val="115000"/>
                        </a:lnSpc>
                        <a:spcAft>
                          <a:spcPts val="0"/>
                        </a:spcAft>
                      </a:pPr>
                      <a:r>
                        <a:rPr lang="fr-FR" sz="2000" dirty="0" smtClean="0">
                          <a:effectLst/>
                          <a:latin typeface="Times New Roman"/>
                          <a:ea typeface="Calibri"/>
                        </a:rPr>
                        <a:t>(millions hectare)</a:t>
                      </a:r>
                      <a:endParaRPr lang="fr-F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smtClean="0">
                          <a:effectLst/>
                          <a:latin typeface="Times New Roman"/>
                          <a:ea typeface="Calibri"/>
                        </a:rPr>
                        <a:t>Pays du nord</a:t>
                      </a:r>
                      <a:endParaRPr lang="fr-F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smtClean="0">
                          <a:effectLst/>
                          <a:latin typeface="Times New Roman"/>
                          <a:ea typeface="Calibri"/>
                        </a:rPr>
                        <a:t>Pays du </a:t>
                      </a:r>
                      <a:r>
                        <a:rPr lang="fr-FR" sz="2000" b="1" dirty="0">
                          <a:effectLst/>
                          <a:latin typeface="Times New Roman"/>
                          <a:ea typeface="Calibri"/>
                        </a:rPr>
                        <a:t>sud </a:t>
                      </a:r>
                      <a:r>
                        <a:rPr lang="fr-FR" sz="2000" b="1" dirty="0" smtClean="0">
                          <a:effectLst/>
                          <a:latin typeface="Times New Roman"/>
                          <a:ea typeface="Calibri"/>
                        </a:rPr>
                        <a:t>et de l’est</a:t>
                      </a:r>
                      <a:endParaRPr lang="fr-F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2000" b="1" dirty="0" smtClean="0">
                          <a:effectLst/>
                          <a:latin typeface="Times New Roman"/>
                          <a:ea typeface="Calibri"/>
                        </a:rPr>
                        <a:t>Écosystème de la</a:t>
                      </a:r>
                      <a:endParaRPr lang="fr-FR" sz="2000" dirty="0">
                        <a:effectLst/>
                        <a:latin typeface="Times New Roman"/>
                        <a:ea typeface="Calibri"/>
                      </a:endParaRPr>
                    </a:p>
                    <a:p>
                      <a:pPr algn="just">
                        <a:lnSpc>
                          <a:spcPct val="115000"/>
                        </a:lnSpc>
                        <a:spcAft>
                          <a:spcPts val="0"/>
                        </a:spcAft>
                      </a:pPr>
                      <a:r>
                        <a:rPr lang="fr-FR" sz="2000" b="1" dirty="0" smtClean="0">
                          <a:effectLst/>
                          <a:latin typeface="Times New Roman"/>
                          <a:ea typeface="Calibri"/>
                        </a:rPr>
                        <a:t>Méditerranée</a:t>
                      </a:r>
                      <a:endParaRPr lang="fr-F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872">
                <a:tc>
                  <a:txBody>
                    <a:bodyPr/>
                    <a:lstStyle/>
                    <a:p>
                      <a:pPr algn="ctr">
                        <a:lnSpc>
                          <a:spcPct val="115000"/>
                        </a:lnSpc>
                        <a:spcAft>
                          <a:spcPts val="0"/>
                        </a:spcAft>
                      </a:pPr>
                      <a:r>
                        <a:rPr lang="fr-FR" sz="2400" b="1" i="1" dirty="0" smtClean="0">
                          <a:solidFill>
                            <a:schemeClr val="accent2">
                              <a:lumMod val="75000"/>
                            </a:schemeClr>
                          </a:solidFill>
                          <a:effectLst/>
                          <a:latin typeface="Times New Roman"/>
                          <a:ea typeface="Calibri"/>
                        </a:rPr>
                        <a:t> Superficie      agricole</a:t>
                      </a:r>
                      <a:endParaRPr lang="fr-FR" sz="2400" dirty="0">
                        <a:solidFill>
                          <a:schemeClr val="accent2">
                            <a:lumMod val="75000"/>
                          </a:schemeClr>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FR" sz="2400" b="1" dirty="0">
                          <a:solidFill>
                            <a:schemeClr val="bg1"/>
                          </a:solidFill>
                          <a:effectLst/>
                          <a:latin typeface="Times New Roman"/>
                          <a:ea typeface="Calibri"/>
                        </a:rPr>
                        <a:t>41   </a:t>
                      </a:r>
                      <a:r>
                        <a:rPr lang="fr-FR" sz="2400" b="1" dirty="0">
                          <a:effectLst/>
                          <a:latin typeface="Times New Roman"/>
                          <a:ea typeface="Calibri"/>
                        </a:rPr>
                        <a:t>   </a:t>
                      </a:r>
                      <a:r>
                        <a:rPr lang="fr-FR" sz="2400" b="1" dirty="0">
                          <a:solidFill>
                            <a:srgbClr val="FF0000"/>
                          </a:solidFill>
                          <a:effectLst/>
                          <a:latin typeface="Times New Roman"/>
                          <a:ea typeface="Calibri"/>
                        </a:rPr>
                        <a:t>30 %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FR" sz="2400" b="1" dirty="0">
                          <a:solidFill>
                            <a:schemeClr val="bg1"/>
                          </a:solidFill>
                          <a:effectLst/>
                          <a:latin typeface="Times New Roman"/>
                          <a:ea typeface="Calibri"/>
                        </a:rPr>
                        <a:t>61</a:t>
                      </a:r>
                      <a:r>
                        <a:rPr lang="fr-FR" sz="2400" b="1" dirty="0">
                          <a:effectLst/>
                          <a:latin typeface="Times New Roman"/>
                          <a:ea typeface="Calibri"/>
                        </a:rPr>
                        <a:t>      </a:t>
                      </a:r>
                      <a:r>
                        <a:rPr lang="fr-FR" sz="2400" b="1" dirty="0">
                          <a:solidFill>
                            <a:srgbClr val="FF0000"/>
                          </a:solidFill>
                          <a:effectLst/>
                          <a:latin typeface="Times New Roman"/>
                          <a:ea typeface="Calibri"/>
                        </a:rPr>
                        <a:t>31 %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FR" sz="2400" b="1" dirty="0">
                          <a:solidFill>
                            <a:schemeClr val="bg1"/>
                          </a:solidFill>
                          <a:effectLst/>
                          <a:latin typeface="Times New Roman"/>
                          <a:ea typeface="Calibri"/>
                        </a:rPr>
                        <a:t>102   </a:t>
                      </a:r>
                      <a:r>
                        <a:rPr lang="fr-FR" sz="2400" b="1" dirty="0">
                          <a:effectLst/>
                          <a:latin typeface="Times New Roman"/>
                          <a:ea typeface="Calibri"/>
                        </a:rPr>
                        <a:t>   </a:t>
                      </a:r>
                      <a:r>
                        <a:rPr lang="fr-FR" sz="2400" b="1" dirty="0">
                          <a:solidFill>
                            <a:srgbClr val="FF0000"/>
                          </a:solidFill>
                          <a:effectLst/>
                          <a:latin typeface="Times New Roman"/>
                          <a:ea typeface="Calibri"/>
                        </a:rPr>
                        <a:t>30 %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865016">
                <a:tc>
                  <a:txBody>
                    <a:bodyPr/>
                    <a:lstStyle/>
                    <a:p>
                      <a:pPr algn="ctr">
                        <a:lnSpc>
                          <a:spcPct val="115000"/>
                        </a:lnSpc>
                        <a:spcAft>
                          <a:spcPts val="0"/>
                        </a:spcAft>
                      </a:pPr>
                      <a:r>
                        <a:rPr lang="fr-FR" sz="2400" b="1" i="1" dirty="0" smtClean="0">
                          <a:solidFill>
                            <a:schemeClr val="accent2">
                              <a:lumMod val="75000"/>
                            </a:schemeClr>
                          </a:solidFill>
                          <a:effectLst/>
                          <a:latin typeface="Times New Roman"/>
                          <a:ea typeface="Calibri"/>
                        </a:rPr>
                        <a:t>Superficie forestière</a:t>
                      </a:r>
                      <a:endParaRPr lang="fr-FR" sz="2400" dirty="0">
                        <a:solidFill>
                          <a:schemeClr val="accent2">
                            <a:lumMod val="75000"/>
                          </a:schemeClr>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15000"/>
                        </a:lnSpc>
                        <a:spcAft>
                          <a:spcPts val="0"/>
                        </a:spcAft>
                      </a:pPr>
                      <a:r>
                        <a:rPr lang="fr-FR" sz="2400" b="1" dirty="0">
                          <a:solidFill>
                            <a:schemeClr val="bg1"/>
                          </a:solidFill>
                          <a:effectLst/>
                          <a:latin typeface="Times New Roman"/>
                          <a:ea typeface="Calibri"/>
                        </a:rPr>
                        <a:t>60    </a:t>
                      </a:r>
                      <a:r>
                        <a:rPr lang="fr-FR" sz="2400" b="1" dirty="0">
                          <a:effectLst/>
                          <a:latin typeface="Times New Roman"/>
                          <a:ea typeface="Calibri"/>
                        </a:rPr>
                        <a:t>  </a:t>
                      </a:r>
                      <a:r>
                        <a:rPr lang="fr-FR" sz="2400" b="1" dirty="0">
                          <a:solidFill>
                            <a:srgbClr val="FF0000"/>
                          </a:solidFill>
                          <a:effectLst/>
                          <a:latin typeface="Times New Roman"/>
                          <a:ea typeface="Calibri"/>
                        </a:rPr>
                        <a:t>42 %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15000"/>
                        </a:lnSpc>
                        <a:spcAft>
                          <a:spcPts val="0"/>
                        </a:spcAft>
                      </a:pPr>
                      <a:r>
                        <a:rPr lang="fr-FR" sz="2400" b="1" dirty="0">
                          <a:solidFill>
                            <a:schemeClr val="bg1"/>
                          </a:solidFill>
                          <a:effectLst/>
                          <a:latin typeface="Times New Roman"/>
                          <a:ea typeface="Calibri"/>
                        </a:rPr>
                        <a:t>44   </a:t>
                      </a:r>
                      <a:r>
                        <a:rPr lang="fr-FR" sz="2400" b="1" dirty="0">
                          <a:effectLst/>
                          <a:latin typeface="Times New Roman"/>
                          <a:ea typeface="Calibri"/>
                        </a:rPr>
                        <a:t>   </a:t>
                      </a:r>
                      <a:r>
                        <a:rPr lang="fr-FR" sz="2400" b="1" dirty="0">
                          <a:solidFill>
                            <a:srgbClr val="FF0000"/>
                          </a:solidFill>
                          <a:effectLst/>
                          <a:latin typeface="Times New Roman"/>
                          <a:ea typeface="Calibri"/>
                        </a:rPr>
                        <a:t>23 %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15000"/>
                        </a:lnSpc>
                        <a:spcAft>
                          <a:spcPts val="0"/>
                        </a:spcAft>
                      </a:pPr>
                      <a:r>
                        <a:rPr lang="fr-FR" sz="2400" b="1" dirty="0">
                          <a:solidFill>
                            <a:schemeClr val="bg1"/>
                          </a:solidFill>
                          <a:effectLst/>
                          <a:latin typeface="Times New Roman"/>
                          <a:ea typeface="Calibri"/>
                        </a:rPr>
                        <a:t>104 </a:t>
                      </a:r>
                      <a:r>
                        <a:rPr lang="fr-FR" sz="2400" b="1" dirty="0">
                          <a:effectLst/>
                          <a:latin typeface="Times New Roman"/>
                          <a:ea typeface="Calibri"/>
                        </a:rPr>
                        <a:t>     </a:t>
                      </a:r>
                      <a:r>
                        <a:rPr lang="fr-FR" sz="2400" b="1" dirty="0">
                          <a:solidFill>
                            <a:srgbClr val="FF0000"/>
                          </a:solidFill>
                          <a:effectLst/>
                          <a:latin typeface="Times New Roman"/>
                          <a:ea typeface="Calibri"/>
                        </a:rPr>
                        <a:t>30 %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857872">
                <a:tc>
                  <a:txBody>
                    <a:bodyPr/>
                    <a:lstStyle/>
                    <a:p>
                      <a:pPr algn="ctr">
                        <a:lnSpc>
                          <a:spcPct val="115000"/>
                        </a:lnSpc>
                        <a:spcAft>
                          <a:spcPts val="0"/>
                        </a:spcAft>
                      </a:pPr>
                      <a:r>
                        <a:rPr lang="fr-FR" sz="2400" b="1" i="1" dirty="0" smtClean="0">
                          <a:solidFill>
                            <a:schemeClr val="accent2">
                              <a:lumMod val="75000"/>
                            </a:schemeClr>
                          </a:solidFill>
                          <a:effectLst/>
                          <a:latin typeface="Times New Roman"/>
                          <a:ea typeface="Calibri"/>
                        </a:rPr>
                        <a:t>Superficie des parcours</a:t>
                      </a:r>
                      <a:endParaRPr lang="fr-FR" sz="2400" dirty="0">
                        <a:solidFill>
                          <a:schemeClr val="accent2">
                            <a:lumMod val="75000"/>
                          </a:schemeClr>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dirty="0">
                          <a:solidFill>
                            <a:schemeClr val="bg1"/>
                          </a:solidFill>
                          <a:effectLst/>
                          <a:latin typeface="Times New Roman"/>
                          <a:ea typeface="Calibri"/>
                        </a:rPr>
                        <a:t>36 </a:t>
                      </a:r>
                      <a:r>
                        <a:rPr lang="fr-FR" sz="2400" b="1" dirty="0">
                          <a:effectLst/>
                          <a:latin typeface="Times New Roman"/>
                          <a:ea typeface="Calibri"/>
                        </a:rPr>
                        <a:t>     </a:t>
                      </a:r>
                      <a:r>
                        <a:rPr lang="fr-FR" sz="2400" b="1" dirty="0">
                          <a:solidFill>
                            <a:srgbClr val="FF0000"/>
                          </a:solidFill>
                          <a:effectLst/>
                          <a:latin typeface="Times New Roman"/>
                          <a:ea typeface="Calibri"/>
                        </a:rPr>
                        <a:t>28 %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dirty="0">
                          <a:solidFill>
                            <a:schemeClr val="bg1"/>
                          </a:solidFill>
                          <a:effectLst/>
                          <a:latin typeface="Times New Roman"/>
                          <a:ea typeface="Calibri"/>
                        </a:rPr>
                        <a:t>91  </a:t>
                      </a:r>
                      <a:r>
                        <a:rPr lang="fr-FR" sz="2400" b="1" dirty="0">
                          <a:effectLst/>
                          <a:latin typeface="Times New Roman"/>
                          <a:ea typeface="Calibri"/>
                        </a:rPr>
                        <a:t>    </a:t>
                      </a:r>
                      <a:r>
                        <a:rPr lang="fr-FR" sz="2400" b="1" dirty="0">
                          <a:solidFill>
                            <a:srgbClr val="FF0000"/>
                          </a:solidFill>
                          <a:effectLst/>
                          <a:latin typeface="Times New Roman"/>
                          <a:ea typeface="Calibri"/>
                        </a:rPr>
                        <a:t>46 %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2400" b="1" dirty="0">
                          <a:solidFill>
                            <a:schemeClr val="bg1"/>
                          </a:solidFill>
                          <a:effectLst/>
                          <a:latin typeface="Times New Roman"/>
                          <a:ea typeface="Calibri"/>
                        </a:rPr>
                        <a:t>127  </a:t>
                      </a:r>
                      <a:r>
                        <a:rPr lang="fr-FR" sz="2400" b="1" dirty="0">
                          <a:effectLst/>
                          <a:latin typeface="Times New Roman"/>
                          <a:ea typeface="Calibri"/>
                        </a:rPr>
                        <a:t>    </a:t>
                      </a:r>
                      <a:r>
                        <a:rPr lang="fr-FR" sz="2400" b="1" dirty="0">
                          <a:solidFill>
                            <a:srgbClr val="FF0000"/>
                          </a:solidFill>
                          <a:effectLst/>
                          <a:latin typeface="Times New Roman"/>
                          <a:ea typeface="Calibri"/>
                        </a:rPr>
                        <a:t>40 %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417">
                <a:tc>
                  <a:txBody>
                    <a:bodyPr/>
                    <a:lstStyle/>
                    <a:p>
                      <a:pPr algn="just">
                        <a:lnSpc>
                          <a:spcPct val="115000"/>
                        </a:lnSpc>
                        <a:spcAft>
                          <a:spcPts val="0"/>
                        </a:spcAft>
                      </a:pPr>
                      <a:endParaRPr lang="fr-FR" sz="2400" i="1" dirty="0" smtClean="0">
                        <a:effectLst/>
                        <a:latin typeface="Times New Roman"/>
                        <a:ea typeface="Calibri"/>
                      </a:endParaRPr>
                    </a:p>
                    <a:p>
                      <a:pPr algn="just">
                        <a:lnSpc>
                          <a:spcPct val="115000"/>
                        </a:lnSpc>
                        <a:spcAft>
                          <a:spcPts val="0"/>
                        </a:spcAft>
                      </a:pPr>
                      <a:r>
                        <a:rPr lang="fr-FR" sz="2400" i="1" dirty="0" smtClean="0">
                          <a:effectLst/>
                          <a:latin typeface="Times New Roman"/>
                          <a:ea typeface="Calibri"/>
                        </a:rPr>
                        <a:t>Total</a:t>
                      </a:r>
                      <a:endParaRPr lang="fr-FR" sz="2400" dirty="0">
                        <a:effectLst/>
                        <a:latin typeface="Times New Roman"/>
                        <a:ea typeface="Calibri"/>
                      </a:endParaRPr>
                    </a:p>
                    <a:p>
                      <a:pPr algn="just">
                        <a:lnSpc>
                          <a:spcPct val="115000"/>
                        </a:lnSpc>
                        <a:spcAft>
                          <a:spcPts val="0"/>
                        </a:spcAft>
                      </a:pPr>
                      <a:r>
                        <a:rPr lang="fr-FR" sz="2400" i="1" dirty="0">
                          <a:effectLst/>
                          <a:latin typeface="Times New Roman"/>
                          <a:ea typeface="Calibri"/>
                        </a:rPr>
                        <a:t>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400" b="1" dirty="0" smtClean="0">
                        <a:effectLst/>
                        <a:latin typeface="Times New Roman"/>
                        <a:ea typeface="Calibri"/>
                      </a:endParaRPr>
                    </a:p>
                    <a:p>
                      <a:pPr algn="ctr">
                        <a:lnSpc>
                          <a:spcPct val="115000"/>
                        </a:lnSpc>
                        <a:spcAft>
                          <a:spcPts val="0"/>
                        </a:spcAft>
                      </a:pPr>
                      <a:r>
                        <a:rPr lang="fr-FR" sz="2400" b="1" dirty="0" smtClean="0">
                          <a:effectLst/>
                          <a:latin typeface="Times New Roman"/>
                          <a:ea typeface="Calibri"/>
                        </a:rPr>
                        <a:t>137     </a:t>
                      </a:r>
                      <a:r>
                        <a:rPr lang="fr-FR" sz="2400" b="1" dirty="0">
                          <a:solidFill>
                            <a:srgbClr val="FF0000"/>
                          </a:solidFill>
                          <a:effectLst/>
                          <a:latin typeface="Times New Roman"/>
                          <a:ea typeface="Calibri"/>
                        </a:rPr>
                        <a:t>100 %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400" b="1" dirty="0" smtClean="0">
                        <a:effectLst/>
                        <a:latin typeface="Times New Roman"/>
                        <a:ea typeface="Calibri"/>
                      </a:endParaRPr>
                    </a:p>
                    <a:p>
                      <a:pPr algn="ctr">
                        <a:lnSpc>
                          <a:spcPct val="115000"/>
                        </a:lnSpc>
                        <a:spcAft>
                          <a:spcPts val="0"/>
                        </a:spcAft>
                      </a:pPr>
                      <a:r>
                        <a:rPr lang="fr-FR" sz="2400" b="1" dirty="0" smtClean="0">
                          <a:effectLst/>
                          <a:latin typeface="Times New Roman"/>
                          <a:ea typeface="Calibri"/>
                        </a:rPr>
                        <a:t>196     </a:t>
                      </a:r>
                      <a:r>
                        <a:rPr lang="fr-FR" sz="2400" b="1" dirty="0">
                          <a:solidFill>
                            <a:srgbClr val="FF0000"/>
                          </a:solidFill>
                          <a:effectLst/>
                          <a:latin typeface="Times New Roman"/>
                          <a:ea typeface="Calibri"/>
                        </a:rPr>
                        <a:t>100 %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400" b="1" dirty="0" smtClean="0">
                        <a:effectLst/>
                        <a:latin typeface="Times New Roman"/>
                        <a:ea typeface="Calibri"/>
                      </a:endParaRPr>
                    </a:p>
                    <a:p>
                      <a:pPr algn="ctr">
                        <a:lnSpc>
                          <a:spcPct val="115000"/>
                        </a:lnSpc>
                        <a:spcAft>
                          <a:spcPts val="0"/>
                        </a:spcAft>
                      </a:pPr>
                      <a:r>
                        <a:rPr lang="fr-FR" sz="2400" b="1" dirty="0" smtClean="0">
                          <a:effectLst/>
                          <a:latin typeface="Times New Roman"/>
                          <a:ea typeface="Calibri"/>
                        </a:rPr>
                        <a:t>333</a:t>
                      </a:r>
                      <a:r>
                        <a:rPr lang="fr-FR" sz="2400" b="1" dirty="0">
                          <a:effectLst/>
                          <a:latin typeface="Times New Roman"/>
                          <a:ea typeface="Calibri"/>
                        </a:rPr>
                        <a:t>    </a:t>
                      </a:r>
                      <a:r>
                        <a:rPr lang="fr-FR" sz="2400" b="1" dirty="0">
                          <a:solidFill>
                            <a:srgbClr val="FF0000"/>
                          </a:solidFill>
                          <a:effectLst/>
                          <a:latin typeface="Times New Roman"/>
                          <a:ea typeface="Calibri"/>
                        </a:rPr>
                        <a:t>100 %</a:t>
                      </a:r>
                      <a:endParaRPr lang="fr-FR" sz="2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313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836712"/>
            <a:ext cx="7920880" cy="5693866"/>
          </a:xfrm>
          <a:prstGeom prst="rect">
            <a:avLst/>
          </a:prstGeom>
        </p:spPr>
        <p:txBody>
          <a:bodyPr wrap="square">
            <a:spAutoFit/>
          </a:bodyPr>
          <a:lstStyle/>
          <a:p>
            <a:pPr marL="457200" indent="-457200">
              <a:buFont typeface="Arial" panose="020B0604020202020204" pitchFamily="34" charset="0"/>
              <a:buChar char="•"/>
            </a:pPr>
            <a:r>
              <a:rPr lang="fr-FR" sz="2800" i="1" dirty="0" smtClean="0"/>
              <a:t>L’aridification </a:t>
            </a:r>
            <a:r>
              <a:rPr lang="fr-FR" sz="2800" i="1" dirty="0"/>
              <a:t>due au changement climatique pourrait, si elle est traitée à temps, étendre considérablement les espaces à vocation </a:t>
            </a:r>
            <a:r>
              <a:rPr lang="fr-FR" sz="2800" i="1" dirty="0" smtClean="0"/>
              <a:t>pastorale</a:t>
            </a:r>
          </a:p>
          <a:p>
            <a:pPr marL="457200" indent="-457200">
              <a:buFont typeface="Arial" panose="020B0604020202020204" pitchFamily="34" charset="0"/>
              <a:buChar char="•"/>
            </a:pPr>
            <a:endParaRPr lang="fr-FR" sz="2800" i="1" dirty="0"/>
          </a:p>
          <a:p>
            <a:pPr marL="285750" indent="-285750">
              <a:buFont typeface="Arial" panose="020B0604020202020204" pitchFamily="34" charset="0"/>
              <a:buChar char="•"/>
            </a:pPr>
            <a:r>
              <a:rPr lang="fr-FR" sz="2800" i="1" dirty="0" smtClean="0"/>
              <a:t>Les </a:t>
            </a:r>
            <a:r>
              <a:rPr lang="fr-FR" sz="2800" i="1" dirty="0"/>
              <a:t>espaces </a:t>
            </a:r>
            <a:r>
              <a:rPr lang="fr-FR" sz="2800" i="1" dirty="0" smtClean="0"/>
              <a:t>pastoraux comprennent </a:t>
            </a:r>
            <a:r>
              <a:rPr lang="fr-FR" sz="2800" i="1" dirty="0"/>
              <a:t>des parcours naturels et des espaces de forêt basse ou de matorral. Ils devront être gérés en respectant des rotations et des périodes d'utilisation par les </a:t>
            </a:r>
            <a:r>
              <a:rPr lang="fr-FR" sz="2800" i="1" dirty="0" smtClean="0"/>
              <a:t>animaux. </a:t>
            </a:r>
          </a:p>
          <a:p>
            <a:pPr marL="285750" indent="-285750">
              <a:buFont typeface="Arial" panose="020B0604020202020204" pitchFamily="34" charset="0"/>
              <a:buChar char="•"/>
            </a:pPr>
            <a:endParaRPr lang="fr-FR" sz="2800" i="1" dirty="0" smtClean="0"/>
          </a:p>
          <a:p>
            <a:pPr marL="285750" indent="-285750">
              <a:buFont typeface="Arial" panose="020B0604020202020204" pitchFamily="34" charset="0"/>
              <a:buChar char="•"/>
            </a:pPr>
            <a:r>
              <a:rPr lang="fr-FR" sz="2800" i="1" dirty="0" smtClean="0"/>
              <a:t>La </a:t>
            </a:r>
            <a:r>
              <a:rPr lang="fr-FR" sz="2800" i="1" dirty="0"/>
              <a:t>gestion durable de ces parcours implique l’existence d’une biomasse, la présence, rationnelle, d’animaux et des gestionnaires susceptibles de diriger l’usage de la biomasse</a:t>
            </a:r>
            <a:r>
              <a:rPr lang="fr-FR" i="1" dirty="0"/>
              <a:t>. </a:t>
            </a:r>
            <a:endParaRPr lang="fr-FR" dirty="0"/>
          </a:p>
        </p:txBody>
      </p:sp>
    </p:spTree>
    <p:extLst>
      <p:ext uri="{BB962C8B-B14F-4D97-AF65-F5344CB8AC3E}">
        <p14:creationId xmlns:p14="http://schemas.microsoft.com/office/powerpoint/2010/main" val="145778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1426170"/>
          </a:xfrm>
        </p:spPr>
        <p:txBody>
          <a:bodyPr/>
          <a:lstStyle/>
          <a:p>
            <a:pPr algn="ctr"/>
            <a:r>
              <a:rPr lang="fr-FR" sz="4400" b="1" dirty="0"/>
              <a:t>Le propos</a:t>
            </a:r>
            <a:r>
              <a:rPr lang="fr-FR" dirty="0"/>
              <a:t/>
            </a:r>
            <a:br>
              <a:rPr lang="fr-FR" dirty="0"/>
            </a:br>
            <a:endParaRPr lang="fr-FR" dirty="0"/>
          </a:p>
        </p:txBody>
      </p:sp>
      <p:sp>
        <p:nvSpPr>
          <p:cNvPr id="3" name="Espace réservé du contenu 2"/>
          <p:cNvSpPr>
            <a:spLocks noGrp="1"/>
          </p:cNvSpPr>
          <p:nvPr>
            <p:ph sz="quarter" idx="13"/>
          </p:nvPr>
        </p:nvSpPr>
        <p:spPr>
          <a:xfrm>
            <a:off x="609600" y="1600200"/>
            <a:ext cx="7924800" cy="4565104"/>
          </a:xfrm>
        </p:spPr>
        <p:txBody>
          <a:bodyPr>
            <a:normAutofit lnSpcReduction="10000"/>
          </a:bodyPr>
          <a:lstStyle/>
          <a:p>
            <a:r>
              <a:rPr lang="fr-FR" sz="2800" i="1" dirty="0" smtClean="0"/>
              <a:t>Avec </a:t>
            </a:r>
            <a:r>
              <a:rPr lang="fr-FR" sz="2800" i="1" dirty="0"/>
              <a:t>le changement climatique, les écosystèmes du Maroc, du Maghreb et des pays africains pareillement caractérisés par l’aridité et la désertification, vont se transformer</a:t>
            </a:r>
            <a:endParaRPr lang="fr-FR" sz="2800" dirty="0"/>
          </a:p>
          <a:p>
            <a:r>
              <a:rPr lang="fr-FR" sz="2800" i="1" dirty="0"/>
              <a:t>Les systèmes agraires actuels sont </a:t>
            </a:r>
            <a:r>
              <a:rPr lang="fr-FR" sz="2800" i="1" dirty="0">
                <a:solidFill>
                  <a:srgbClr val="FFC000"/>
                </a:solidFill>
              </a:rPr>
              <a:t>condamnés soit à s’adapter </a:t>
            </a:r>
            <a:r>
              <a:rPr lang="fr-FR" sz="2800" i="1" dirty="0"/>
              <a:t>à de nouvelles conditions, </a:t>
            </a:r>
            <a:r>
              <a:rPr lang="fr-FR" sz="2800" i="1" dirty="0">
                <a:solidFill>
                  <a:srgbClr val="FFC000"/>
                </a:solidFill>
              </a:rPr>
              <a:t>soit à disparaître </a:t>
            </a:r>
            <a:r>
              <a:rPr lang="fr-FR" sz="2800" i="1" dirty="0"/>
              <a:t>lorsque les ressources naturelles, surexploitées, auront perdu leur résilience et leurs capacités productives</a:t>
            </a:r>
            <a:endParaRPr lang="fr-FR" sz="2800" dirty="0"/>
          </a:p>
          <a:p>
            <a:r>
              <a:rPr lang="fr-FR" sz="2800" i="1" dirty="0"/>
              <a:t>L’adaptation implique de nouveaux modes de gestion </a:t>
            </a:r>
            <a:r>
              <a:rPr lang="fr-FR" sz="2800" i="1" dirty="0">
                <a:solidFill>
                  <a:srgbClr val="FFC000"/>
                </a:solidFill>
              </a:rPr>
              <a:t>technique</a:t>
            </a:r>
            <a:r>
              <a:rPr lang="fr-FR" sz="2800" i="1" dirty="0"/>
              <a:t> et </a:t>
            </a:r>
            <a:r>
              <a:rPr lang="fr-FR" sz="2800" i="1" dirty="0">
                <a:solidFill>
                  <a:srgbClr val="FFC000"/>
                </a:solidFill>
              </a:rPr>
              <a:t>économique</a:t>
            </a:r>
            <a:r>
              <a:rPr lang="fr-FR" sz="2800" i="1" dirty="0"/>
              <a:t> des territoires agraires</a:t>
            </a:r>
            <a:endParaRPr lang="fr-FR" sz="2800" dirty="0"/>
          </a:p>
          <a:p>
            <a:endParaRPr lang="fr-FR" dirty="0"/>
          </a:p>
        </p:txBody>
      </p:sp>
    </p:spTree>
    <p:extLst>
      <p:ext uri="{BB962C8B-B14F-4D97-AF65-F5344CB8AC3E}">
        <p14:creationId xmlns:p14="http://schemas.microsoft.com/office/powerpoint/2010/main" val="409600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1354162"/>
          </a:xfrm>
        </p:spPr>
        <p:txBody>
          <a:bodyPr/>
          <a:lstStyle/>
          <a:p>
            <a:pPr algn="ctr"/>
            <a:r>
              <a:rPr lang="fr-FR" sz="3600" b="1" dirty="0"/>
              <a:t>La dimension économique</a:t>
            </a:r>
            <a:r>
              <a:rPr lang="fr-FR" dirty="0"/>
              <a:t/>
            </a:r>
            <a:br>
              <a:rPr lang="fr-FR" dirty="0"/>
            </a:br>
            <a:endParaRPr lang="fr-FR" dirty="0"/>
          </a:p>
        </p:txBody>
      </p:sp>
      <p:sp>
        <p:nvSpPr>
          <p:cNvPr id="3" name="Espace réservé du contenu 2"/>
          <p:cNvSpPr>
            <a:spLocks noGrp="1"/>
          </p:cNvSpPr>
          <p:nvPr>
            <p:ph sz="quarter" idx="13"/>
          </p:nvPr>
        </p:nvSpPr>
        <p:spPr>
          <a:xfrm>
            <a:off x="609600" y="1268760"/>
            <a:ext cx="7924800" cy="5040560"/>
          </a:xfrm>
        </p:spPr>
        <p:txBody>
          <a:bodyPr>
            <a:noAutofit/>
          </a:bodyPr>
          <a:lstStyle/>
          <a:p>
            <a:r>
              <a:rPr lang="fr-FR" sz="2800" i="1" dirty="0"/>
              <a:t>Quel est  l’avenir économique d’une adaptation de l’agriculture du Maroc (ou du Maghreb) au changement climatique ? </a:t>
            </a:r>
            <a:endParaRPr lang="fr-FR" sz="2800" dirty="0"/>
          </a:p>
          <a:p>
            <a:r>
              <a:rPr lang="fr-FR" sz="2800" i="1" dirty="0"/>
              <a:t>Pour l’agriculture, proprement dite, des possibilités existent tant sur le marché intérieur que sur celui de l’exportation Celles-ci seront dépendantes de la rationalité de la  gestion de l’eau et des pratiques agricoles </a:t>
            </a:r>
            <a:endParaRPr lang="fr-FR" sz="2800" dirty="0"/>
          </a:p>
          <a:p>
            <a:r>
              <a:rPr lang="fr-FR" sz="2800" i="1" dirty="0"/>
              <a:t>De nombreuses exploitations, de type familial, pourront trouver des possibilités dans l’arboriculture et dans des produits de « niche » ou de « </a:t>
            </a:r>
            <a:r>
              <a:rPr lang="fr-FR" sz="2800" i="1" dirty="0" smtClean="0"/>
              <a:t>terroir »</a:t>
            </a:r>
            <a:r>
              <a:rPr lang="fr-FR" sz="2800" i="1" dirty="0"/>
              <a:t> </a:t>
            </a:r>
            <a:endParaRPr lang="fr-FR" sz="2800" dirty="0"/>
          </a:p>
        </p:txBody>
      </p:sp>
    </p:spTree>
    <p:extLst>
      <p:ext uri="{BB962C8B-B14F-4D97-AF65-F5344CB8AC3E}">
        <p14:creationId xmlns:p14="http://schemas.microsoft.com/office/powerpoint/2010/main" val="17989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76864" cy="5509200"/>
          </a:xfrm>
          <a:prstGeom prst="rect">
            <a:avLst/>
          </a:prstGeom>
        </p:spPr>
        <p:txBody>
          <a:bodyPr wrap="square">
            <a:spAutoFit/>
          </a:bodyPr>
          <a:lstStyle/>
          <a:p>
            <a:pPr marL="285750" indent="-285750">
              <a:buFont typeface="Arial" panose="020B0604020202020204" pitchFamily="34" charset="0"/>
              <a:buChar char="•"/>
            </a:pPr>
            <a:r>
              <a:rPr lang="fr-FR" sz="3200" i="1" dirty="0"/>
              <a:t>Mais la grande vocation future pourrait être celle de l’élevage pastoral dont le support territorial pourrait s’étendre si la gestion des parcours était conduite rationnellement et à temps</a:t>
            </a:r>
            <a:endParaRPr lang="fr-FR" sz="3200" dirty="0"/>
          </a:p>
          <a:p>
            <a:pPr marL="285750" indent="-285750">
              <a:buFont typeface="Arial" panose="020B0604020202020204" pitchFamily="34" charset="0"/>
              <a:buChar char="•"/>
            </a:pPr>
            <a:r>
              <a:rPr lang="fr-FR" sz="3200" i="1" dirty="0"/>
              <a:t>Cet élevage pourrait avoir un futur économique s’il pouvait prendre une juste place dans le processus qui pourrait affecter la production de la viande industrielle</a:t>
            </a:r>
            <a:endParaRPr lang="fr-FR" sz="3200" dirty="0"/>
          </a:p>
          <a:p>
            <a:pPr marL="285750" indent="-285750">
              <a:buFont typeface="Arial" panose="020B0604020202020204" pitchFamily="34" charset="0"/>
              <a:buChar char="•"/>
            </a:pPr>
            <a:r>
              <a:rPr lang="fr-FR" sz="3200" i="1" dirty="0"/>
              <a:t>Celle-ci est de plus en plus dénoncée comme étant l’un des plus nocifs facteurs de dégradation de l’environnement</a:t>
            </a:r>
            <a:endParaRPr lang="fr-FR" sz="3200" dirty="0"/>
          </a:p>
        </p:txBody>
      </p:sp>
    </p:spTree>
    <p:extLst>
      <p:ext uri="{BB962C8B-B14F-4D97-AF65-F5344CB8AC3E}">
        <p14:creationId xmlns:p14="http://schemas.microsoft.com/office/powerpoint/2010/main" val="37385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76525677"/>
              </p:ext>
            </p:extLst>
          </p:nvPr>
        </p:nvGraphicFramePr>
        <p:xfrm>
          <a:off x="323528" y="2420888"/>
          <a:ext cx="7924800" cy="3439287"/>
        </p:xfrm>
        <a:graphic>
          <a:graphicData uri="http://schemas.openxmlformats.org/drawingml/2006/table">
            <a:tbl>
              <a:tblPr firstRow="1" firstCol="1" bandRow="1"/>
              <a:tblGrid>
                <a:gridCol w="1320800"/>
                <a:gridCol w="1320800"/>
                <a:gridCol w="1320800"/>
                <a:gridCol w="1320800"/>
                <a:gridCol w="1320800"/>
                <a:gridCol w="1320800"/>
              </a:tblGrid>
              <a:tr h="0">
                <a:tc>
                  <a:txBody>
                    <a:bodyPr/>
                    <a:lstStyle/>
                    <a:p>
                      <a:pPr>
                        <a:lnSpc>
                          <a:spcPct val="115000"/>
                        </a:lnSpc>
                      </a:pPr>
                      <a:endParaRPr lang="fr-FR" sz="1200" dirty="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Aft>
                          <a:spcPts val="1200"/>
                        </a:spcAft>
                      </a:pPr>
                      <a:r>
                        <a:rPr lang="fr-FR" sz="750" b="1">
                          <a:solidFill>
                            <a:srgbClr val="000000"/>
                          </a:solidFill>
                          <a:effectLst/>
                          <a:latin typeface="Arial"/>
                          <a:ea typeface="Times New Roman"/>
                        </a:rPr>
                        <a:t>Hoekstra</a:t>
                      </a:r>
                      <a:br>
                        <a:rPr lang="fr-FR" sz="750" b="1">
                          <a:solidFill>
                            <a:srgbClr val="000000"/>
                          </a:solidFill>
                          <a:effectLst/>
                          <a:latin typeface="Arial"/>
                          <a:ea typeface="Times New Roman"/>
                        </a:rPr>
                      </a:br>
                      <a:r>
                        <a:rPr lang="fr-FR" sz="750" b="1">
                          <a:solidFill>
                            <a:srgbClr val="000000"/>
                          </a:solidFill>
                          <a:effectLst/>
                          <a:latin typeface="Arial"/>
                          <a:ea typeface="Times New Roman"/>
                        </a:rPr>
                        <a:t>&amp; Hung</a:t>
                      </a:r>
                      <a:br>
                        <a:rPr lang="fr-FR" sz="750" b="1">
                          <a:solidFill>
                            <a:srgbClr val="000000"/>
                          </a:solidFill>
                          <a:effectLst/>
                          <a:latin typeface="Arial"/>
                          <a:ea typeface="Times New Roman"/>
                        </a:rPr>
                      </a:br>
                      <a:r>
                        <a:rPr lang="fr-FR" sz="750" b="1">
                          <a:solidFill>
                            <a:srgbClr val="000000"/>
                          </a:solidFill>
                          <a:effectLst/>
                          <a:latin typeface="Arial"/>
                          <a:ea typeface="Times New Roman"/>
                        </a:rPr>
                        <a:t>(2003)</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Aft>
                          <a:spcPts val="1200"/>
                        </a:spcAft>
                      </a:pPr>
                      <a:r>
                        <a:rPr lang="fr-FR" sz="750" b="1">
                          <a:solidFill>
                            <a:srgbClr val="000000"/>
                          </a:solidFill>
                          <a:effectLst/>
                          <a:latin typeface="Arial"/>
                          <a:ea typeface="Times New Roman"/>
                        </a:rPr>
                        <a:t>Chapagain</a:t>
                      </a:r>
                      <a:br>
                        <a:rPr lang="fr-FR" sz="750" b="1">
                          <a:solidFill>
                            <a:srgbClr val="000000"/>
                          </a:solidFill>
                          <a:effectLst/>
                          <a:latin typeface="Arial"/>
                          <a:ea typeface="Times New Roman"/>
                        </a:rPr>
                      </a:br>
                      <a:r>
                        <a:rPr lang="fr-FR" sz="750" b="1">
                          <a:solidFill>
                            <a:srgbClr val="000000"/>
                          </a:solidFill>
                          <a:effectLst/>
                          <a:latin typeface="Arial"/>
                          <a:ea typeface="Times New Roman"/>
                        </a:rPr>
                        <a:t>&amp; Hoekstra</a:t>
                      </a:r>
                      <a:br>
                        <a:rPr lang="fr-FR" sz="750" b="1">
                          <a:solidFill>
                            <a:srgbClr val="000000"/>
                          </a:solidFill>
                          <a:effectLst/>
                          <a:latin typeface="Arial"/>
                          <a:ea typeface="Times New Roman"/>
                        </a:rPr>
                      </a:br>
                      <a:r>
                        <a:rPr lang="fr-FR" sz="750" b="1">
                          <a:solidFill>
                            <a:srgbClr val="000000"/>
                          </a:solidFill>
                          <a:effectLst/>
                          <a:latin typeface="Arial"/>
                          <a:ea typeface="Times New Roman"/>
                        </a:rPr>
                        <a:t>(2003)</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Aft>
                          <a:spcPts val="1200"/>
                        </a:spcAft>
                      </a:pPr>
                      <a:r>
                        <a:rPr lang="fr-FR" sz="750" b="1">
                          <a:solidFill>
                            <a:srgbClr val="000000"/>
                          </a:solidFill>
                          <a:effectLst/>
                          <a:latin typeface="Arial"/>
                          <a:ea typeface="Times New Roman"/>
                        </a:rPr>
                        <a:t>Zimmer</a:t>
                      </a:r>
                      <a:br>
                        <a:rPr lang="fr-FR" sz="750" b="1">
                          <a:solidFill>
                            <a:srgbClr val="000000"/>
                          </a:solidFill>
                          <a:effectLst/>
                          <a:latin typeface="Arial"/>
                          <a:ea typeface="Times New Roman"/>
                        </a:rPr>
                      </a:br>
                      <a:r>
                        <a:rPr lang="fr-FR" sz="750" b="1">
                          <a:solidFill>
                            <a:srgbClr val="000000"/>
                          </a:solidFill>
                          <a:effectLst/>
                          <a:latin typeface="Arial"/>
                          <a:ea typeface="Times New Roman"/>
                        </a:rPr>
                        <a:t>&amp; Renault</a:t>
                      </a:r>
                      <a:br>
                        <a:rPr lang="fr-FR" sz="750" b="1">
                          <a:solidFill>
                            <a:srgbClr val="000000"/>
                          </a:solidFill>
                          <a:effectLst/>
                          <a:latin typeface="Arial"/>
                          <a:ea typeface="Times New Roman"/>
                        </a:rPr>
                      </a:br>
                      <a:r>
                        <a:rPr lang="fr-FR" sz="750" b="1">
                          <a:solidFill>
                            <a:srgbClr val="000000"/>
                          </a:solidFill>
                          <a:effectLst/>
                          <a:latin typeface="Arial"/>
                          <a:ea typeface="Times New Roman"/>
                        </a:rPr>
                        <a:t>(2003)</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Aft>
                          <a:spcPts val="1200"/>
                        </a:spcAft>
                      </a:pPr>
                      <a:r>
                        <a:rPr lang="fr-FR" sz="750" b="1">
                          <a:solidFill>
                            <a:srgbClr val="000000"/>
                          </a:solidFill>
                          <a:effectLst/>
                          <a:latin typeface="Arial"/>
                          <a:ea typeface="Times New Roman"/>
                        </a:rPr>
                        <a:t>Oki</a:t>
                      </a:r>
                      <a:br>
                        <a:rPr lang="fr-FR" sz="750" b="1">
                          <a:solidFill>
                            <a:srgbClr val="000000"/>
                          </a:solidFill>
                          <a:effectLst/>
                          <a:latin typeface="Arial"/>
                          <a:ea typeface="Times New Roman"/>
                        </a:rPr>
                      </a:br>
                      <a:r>
                        <a:rPr lang="fr-FR" sz="750" b="1">
                          <a:solidFill>
                            <a:srgbClr val="000000"/>
                          </a:solidFill>
                          <a:effectLst/>
                          <a:latin typeface="Arial"/>
                          <a:ea typeface="Times New Roman"/>
                        </a:rPr>
                        <a:t>et al.</a:t>
                      </a:r>
                      <a:br>
                        <a:rPr lang="fr-FR" sz="750" b="1">
                          <a:solidFill>
                            <a:srgbClr val="000000"/>
                          </a:solidFill>
                          <a:effectLst/>
                          <a:latin typeface="Arial"/>
                          <a:ea typeface="Times New Roman"/>
                        </a:rPr>
                      </a:br>
                      <a:r>
                        <a:rPr lang="fr-FR" sz="750" b="1">
                          <a:solidFill>
                            <a:srgbClr val="000000"/>
                          </a:solidFill>
                          <a:effectLst/>
                          <a:latin typeface="Arial"/>
                          <a:ea typeface="Times New Roman"/>
                        </a:rPr>
                        <a:t>(2003)</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Aft>
                          <a:spcPts val="1200"/>
                        </a:spcAft>
                      </a:pPr>
                      <a:r>
                        <a:rPr lang="fr-FR" sz="1050" b="1">
                          <a:solidFill>
                            <a:srgbClr val="000000"/>
                          </a:solidFill>
                          <a:effectLst/>
                          <a:latin typeface="Arial"/>
                          <a:ea typeface="Times New Roman"/>
                        </a:rPr>
                        <a:t>Moyenne</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r h="0">
                <a:tc>
                  <a:txBody>
                    <a:bodyPr/>
                    <a:lstStyle/>
                    <a:p>
                      <a:pPr>
                        <a:lnSpc>
                          <a:spcPct val="115000"/>
                        </a:lnSpc>
                        <a:spcAft>
                          <a:spcPts val="1200"/>
                        </a:spcAft>
                      </a:pPr>
                      <a:r>
                        <a:rPr lang="fr-FR" sz="1050" b="1" u="none" strike="noStrike" dirty="0">
                          <a:solidFill>
                            <a:srgbClr val="0B0080"/>
                          </a:solidFill>
                          <a:effectLst/>
                          <a:latin typeface="Arial"/>
                          <a:ea typeface="Times New Roman"/>
                          <a:hlinkClick r:id="rId2" tooltip="Bœuf (animal)"/>
                        </a:rPr>
                        <a:t>Bœuf</a:t>
                      </a:r>
                      <a:endParaRPr lang="fr-FR" sz="1200" dirty="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15 977</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13 500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20 700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16 726</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3" tooltip="Porc"/>
                        </a:rPr>
                        <a:t>Porc</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5 906</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4 600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5 900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5 469</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4" tooltip="Fromage"/>
                        </a:rPr>
                        <a:t>Fromage</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fr-FR" sz="1200" dirty="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5 288</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5 288</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5" tooltip="Volaille"/>
                        </a:rPr>
                        <a:t>Volaille</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2 828</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4 100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4 500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3 809</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6" tooltip="Œuf (cuisine)"/>
                        </a:rPr>
                        <a:t>Œufs</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4 657</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2 700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3 200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3 519</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7" tooltip="Riz"/>
                        </a:rPr>
                        <a:t>Riz</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r">
                        <a:lnSpc>
                          <a:spcPct val="115000"/>
                        </a:lnSpc>
                        <a:spcAft>
                          <a:spcPts val="1200"/>
                        </a:spcAft>
                      </a:pPr>
                      <a:r>
                        <a:rPr lang="fr-FR" sz="1050">
                          <a:solidFill>
                            <a:srgbClr val="000000"/>
                          </a:solidFill>
                          <a:effectLst/>
                          <a:latin typeface="Arial"/>
                          <a:ea typeface="Times New Roman"/>
                        </a:rPr>
                        <a:t>2 656</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1 400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3 600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2 552</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8" tooltip="Soja"/>
                        </a:rPr>
                        <a:t>Soja</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r">
                        <a:lnSpc>
                          <a:spcPct val="115000"/>
                        </a:lnSpc>
                        <a:spcAft>
                          <a:spcPts val="1200"/>
                        </a:spcAft>
                      </a:pPr>
                      <a:r>
                        <a:rPr lang="fr-FR" sz="1050">
                          <a:solidFill>
                            <a:srgbClr val="000000"/>
                          </a:solidFill>
                          <a:effectLst/>
                          <a:latin typeface="Arial"/>
                          <a:ea typeface="Times New Roman"/>
                        </a:rPr>
                        <a:t>2 300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2 750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2 500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2 517</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9" tooltip="Blé"/>
                        </a:rPr>
                        <a:t>Blé</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r">
                        <a:lnSpc>
                          <a:spcPct val="115000"/>
                        </a:lnSpc>
                        <a:spcAft>
                          <a:spcPts val="1200"/>
                        </a:spcAft>
                      </a:pPr>
                      <a:r>
                        <a:rPr lang="fr-FR" sz="1050">
                          <a:solidFill>
                            <a:srgbClr val="000000"/>
                          </a:solidFill>
                          <a:effectLst/>
                          <a:latin typeface="Arial"/>
                          <a:ea typeface="Times New Roman"/>
                        </a:rPr>
                        <a:t>1 150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1 160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2 000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1 437</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10" tooltip="Maïs"/>
                        </a:rPr>
                        <a:t>Maïs</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r">
                        <a:lnSpc>
                          <a:spcPct val="115000"/>
                        </a:lnSpc>
                        <a:spcAft>
                          <a:spcPts val="1200"/>
                        </a:spcAft>
                      </a:pPr>
                      <a:r>
                        <a:rPr lang="fr-FR" sz="1050">
                          <a:solidFill>
                            <a:srgbClr val="000000"/>
                          </a:solidFill>
                          <a:effectLst/>
                          <a:latin typeface="Arial"/>
                          <a:ea typeface="Times New Roman"/>
                        </a:rPr>
                        <a:t>450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710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1 900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1 020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a:solidFill>
                            <a:srgbClr val="0B0080"/>
                          </a:solidFill>
                          <a:effectLst/>
                          <a:latin typeface="Arial"/>
                          <a:ea typeface="Times New Roman"/>
                          <a:hlinkClick r:id="rId11" tooltip="Lait"/>
                        </a:rPr>
                        <a:t>Lait</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865</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790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560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a:solidFill>
                            <a:srgbClr val="000000"/>
                          </a:solidFill>
                          <a:effectLst/>
                          <a:latin typeface="Arial"/>
                          <a:ea typeface="Times New Roman"/>
                        </a:rPr>
                        <a:t>738</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0">
                <a:tc>
                  <a:txBody>
                    <a:bodyPr/>
                    <a:lstStyle/>
                    <a:p>
                      <a:pPr>
                        <a:lnSpc>
                          <a:spcPct val="115000"/>
                        </a:lnSpc>
                        <a:spcAft>
                          <a:spcPts val="1200"/>
                        </a:spcAft>
                      </a:pPr>
                      <a:r>
                        <a:rPr lang="fr-FR" sz="1050" b="1" u="none" strike="noStrike" dirty="0">
                          <a:solidFill>
                            <a:srgbClr val="0B0080"/>
                          </a:solidFill>
                          <a:effectLst/>
                          <a:latin typeface="Arial"/>
                          <a:ea typeface="Times New Roman"/>
                          <a:hlinkClick r:id="rId12" tooltip="Pommes de terre"/>
                        </a:rPr>
                        <a:t>Pommes de terre</a:t>
                      </a:r>
                      <a:endParaRPr lang="fr-FR" sz="1200" dirty="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r">
                        <a:lnSpc>
                          <a:spcPct val="115000"/>
                        </a:lnSpc>
                        <a:spcAft>
                          <a:spcPts val="1200"/>
                        </a:spcAft>
                      </a:pPr>
                      <a:r>
                        <a:rPr lang="fr-FR" sz="1050">
                          <a:solidFill>
                            <a:srgbClr val="000000"/>
                          </a:solidFill>
                          <a:effectLst/>
                          <a:latin typeface="Arial"/>
                          <a:ea typeface="Times New Roman"/>
                        </a:rPr>
                        <a:t>160</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a:solidFill>
                            <a:srgbClr val="000000"/>
                          </a:solidFill>
                          <a:effectLst/>
                          <a:latin typeface="Arial"/>
                          <a:ea typeface="Times New Roman"/>
                        </a:rPr>
                        <a:t>105</a:t>
                      </a:r>
                      <a:endParaRPr lang="fr-FR" sz="120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fr-FR" sz="1200">
                        <a:effectLst/>
                        <a:latin typeface="Times New Roman"/>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1200"/>
                        </a:spcAft>
                      </a:pPr>
                      <a:r>
                        <a:rPr lang="fr-FR" sz="1050" b="1" dirty="0">
                          <a:solidFill>
                            <a:srgbClr val="000000"/>
                          </a:solidFill>
                          <a:effectLst/>
                          <a:latin typeface="Arial"/>
                          <a:ea typeface="Times New Roman"/>
                        </a:rPr>
                        <a:t>133</a:t>
                      </a:r>
                      <a:endParaRPr lang="fr-FR" sz="1200" dirty="0">
                        <a:effectLst/>
                        <a:latin typeface="Times New Roman"/>
                        <a:ea typeface="Calibri"/>
                      </a:endParaRPr>
                    </a:p>
                  </a:txBody>
                  <a:tcPr marL="60960" marR="6096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bl>
          </a:graphicData>
        </a:graphic>
      </p:graphicFrame>
      <p:sp>
        <p:nvSpPr>
          <p:cNvPr id="3" name="Rectangle 2"/>
          <p:cNvSpPr/>
          <p:nvPr/>
        </p:nvSpPr>
        <p:spPr>
          <a:xfrm>
            <a:off x="539552" y="260648"/>
            <a:ext cx="8208912" cy="1477328"/>
          </a:xfrm>
          <a:prstGeom prst="rect">
            <a:avLst/>
          </a:prstGeom>
        </p:spPr>
        <p:txBody>
          <a:bodyPr wrap="square">
            <a:spAutoFit/>
          </a:bodyPr>
          <a:lstStyle/>
          <a:p>
            <a:endParaRPr lang="fr-FR" b="1" dirty="0" smtClean="0"/>
          </a:p>
          <a:p>
            <a:endParaRPr lang="fr-FR" b="1" dirty="0"/>
          </a:p>
          <a:p>
            <a:endParaRPr lang="fr-FR" b="1" dirty="0" smtClean="0"/>
          </a:p>
          <a:p>
            <a:r>
              <a:rPr lang="fr-FR" b="1" dirty="0" smtClean="0"/>
              <a:t>Estimation </a:t>
            </a:r>
            <a:r>
              <a:rPr lang="fr-FR" b="1" dirty="0"/>
              <a:t>des besoins en EAU VIRTUELLE  pour diverses productions (en m³ d'eau par tonne), selon diverses </a:t>
            </a:r>
            <a:r>
              <a:rPr lang="fr-FR" b="1" dirty="0" err="1"/>
              <a:t>sources</a:t>
            </a:r>
            <a:r>
              <a:rPr lang="fr-FR" baseline="30000" dirty="0" err="1">
                <a:hlinkClick r:id="rId13"/>
              </a:rPr>
              <a:t>3</a:t>
            </a:r>
            <a:endParaRPr lang="fr-FR" dirty="0"/>
          </a:p>
        </p:txBody>
      </p:sp>
    </p:spTree>
    <p:extLst>
      <p:ext uri="{BB962C8B-B14F-4D97-AF65-F5344CB8AC3E}">
        <p14:creationId xmlns:p14="http://schemas.microsoft.com/office/powerpoint/2010/main" val="214807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apt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72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31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1642194"/>
          </a:xfrm>
        </p:spPr>
        <p:txBody>
          <a:bodyPr/>
          <a:lstStyle/>
          <a:p>
            <a:pPr algn="ctr"/>
            <a:r>
              <a:rPr lang="fr-FR" sz="3600" b="1" dirty="0"/>
              <a:t>La dimension sociale de l’adaptation des territoires</a:t>
            </a:r>
            <a:r>
              <a:rPr lang="fr-FR" dirty="0"/>
              <a:t/>
            </a:r>
            <a:br>
              <a:rPr lang="fr-FR" dirty="0"/>
            </a:br>
            <a:endParaRPr lang="fr-FR" dirty="0"/>
          </a:p>
        </p:txBody>
      </p:sp>
      <p:sp>
        <p:nvSpPr>
          <p:cNvPr id="3" name="Espace réservé du contenu 2"/>
          <p:cNvSpPr>
            <a:spLocks noGrp="1"/>
          </p:cNvSpPr>
          <p:nvPr>
            <p:ph sz="quarter" idx="13"/>
          </p:nvPr>
        </p:nvSpPr>
        <p:spPr/>
        <p:txBody>
          <a:bodyPr>
            <a:normAutofit lnSpcReduction="10000"/>
          </a:bodyPr>
          <a:lstStyle/>
          <a:p>
            <a:r>
              <a:rPr lang="fr-FR" sz="2400" b="1" i="1" dirty="0"/>
              <a:t>Mais les plus grandes difficultés d’adaptation des territoires aux changements des écosystèmes ne sont pas techniques ou économiques, elles sont essentiellement de nature sociale</a:t>
            </a:r>
            <a:endParaRPr lang="fr-FR" sz="2400" dirty="0"/>
          </a:p>
          <a:p>
            <a:r>
              <a:rPr lang="fr-FR" sz="2400" b="1" i="1" dirty="0"/>
              <a:t>Expliquer aux populations ce que leurs territoires vont devenir exige de la part des gouvernants des capacités de prévision, de connaissance et de communication qui font actuellement largement défaut</a:t>
            </a:r>
            <a:endParaRPr lang="fr-FR" sz="2400" dirty="0"/>
          </a:p>
          <a:p>
            <a:r>
              <a:rPr lang="fr-FR" sz="2400" b="1" i="1" dirty="0"/>
              <a:t>La démarche la plus décisive serait d’aider les populations rurales à formuler des politiques permettant une adaptation dans chaque type de territoire</a:t>
            </a:r>
            <a:endParaRPr lang="fr-FR" sz="2400" dirty="0"/>
          </a:p>
          <a:p>
            <a:endParaRPr lang="fr-FR" dirty="0"/>
          </a:p>
        </p:txBody>
      </p:sp>
    </p:spTree>
    <p:extLst>
      <p:ext uri="{BB962C8B-B14F-4D97-AF65-F5344CB8AC3E}">
        <p14:creationId xmlns:p14="http://schemas.microsoft.com/office/powerpoint/2010/main" val="333177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632848" cy="5262979"/>
          </a:xfrm>
          <a:prstGeom prst="rect">
            <a:avLst/>
          </a:prstGeom>
        </p:spPr>
        <p:txBody>
          <a:bodyPr wrap="square">
            <a:spAutoFit/>
          </a:bodyPr>
          <a:lstStyle/>
          <a:p>
            <a:r>
              <a:rPr lang="fr-FR" sz="2400" b="1" i="1" dirty="0"/>
              <a:t>Les politiques possibles seront certainement contraignantes. </a:t>
            </a:r>
            <a:endParaRPr lang="fr-FR" sz="2400" dirty="0"/>
          </a:p>
          <a:p>
            <a:r>
              <a:rPr lang="fr-FR" sz="2400" b="1" i="1" dirty="0"/>
              <a:t> </a:t>
            </a:r>
            <a:endParaRPr lang="fr-FR" sz="2400" dirty="0"/>
          </a:p>
          <a:p>
            <a:r>
              <a:rPr lang="fr-FR" sz="2400" b="1" i="1" dirty="0"/>
              <a:t>De telles approches impliqueraient, par exemple, l’adoption de plans à long terme de restauration des terroirs, l’acceptation de disciplines </a:t>
            </a:r>
            <a:endParaRPr lang="fr-FR" sz="2400" b="1" i="1" dirty="0" smtClean="0"/>
          </a:p>
          <a:p>
            <a:endParaRPr lang="fr-FR" sz="2400" dirty="0"/>
          </a:p>
          <a:p>
            <a:r>
              <a:rPr lang="fr-FR" sz="2400" b="1" i="1" dirty="0" smtClean="0"/>
              <a:t>	pour </a:t>
            </a:r>
            <a:r>
              <a:rPr lang="fr-FR" sz="2400" b="1" i="1" dirty="0"/>
              <a:t>le retrait des agricultures inadaptées, </a:t>
            </a:r>
            <a:endParaRPr lang="fr-FR" sz="2400" dirty="0"/>
          </a:p>
          <a:p>
            <a:r>
              <a:rPr lang="fr-FR" sz="2400" b="1" i="1" dirty="0" smtClean="0"/>
              <a:t>	pour </a:t>
            </a:r>
            <a:r>
              <a:rPr lang="fr-FR" sz="2400" b="1" i="1" dirty="0"/>
              <a:t>des rotations des parcours et le respect des </a:t>
            </a:r>
            <a:r>
              <a:rPr lang="fr-FR" sz="2400" b="1" i="1" dirty="0" smtClean="0"/>
              <a:t>	charges </a:t>
            </a:r>
            <a:r>
              <a:rPr lang="fr-FR" sz="2400" b="1" i="1" dirty="0"/>
              <a:t>pastorales, </a:t>
            </a:r>
            <a:endParaRPr lang="fr-FR" sz="2400" dirty="0"/>
          </a:p>
          <a:p>
            <a:r>
              <a:rPr lang="fr-FR" sz="2400" b="1" i="1" dirty="0" smtClean="0"/>
              <a:t>	et </a:t>
            </a:r>
            <a:r>
              <a:rPr lang="fr-FR" sz="2400" b="1" i="1" dirty="0"/>
              <a:t>pour de multiples autres obligations. </a:t>
            </a:r>
            <a:endParaRPr lang="fr-FR" sz="2400" b="1" i="1" dirty="0" smtClean="0"/>
          </a:p>
          <a:p>
            <a:endParaRPr lang="fr-FR" sz="2400" dirty="0"/>
          </a:p>
          <a:p>
            <a:r>
              <a:rPr lang="fr-FR" sz="2400" b="1" i="1" dirty="0"/>
              <a:t>Or cela n’est envisageable que si le maillon de base est constitué par des communautés responsables des ressources naturelles de leur territoire</a:t>
            </a:r>
            <a:r>
              <a:rPr lang="fr-FR" b="1" i="1" dirty="0"/>
              <a:t>. </a:t>
            </a:r>
            <a:endParaRPr lang="fr-FR" dirty="0"/>
          </a:p>
        </p:txBody>
      </p:sp>
    </p:spTree>
    <p:extLst>
      <p:ext uri="{BB962C8B-B14F-4D97-AF65-F5344CB8AC3E}">
        <p14:creationId xmlns:p14="http://schemas.microsoft.com/office/powerpoint/2010/main" val="416261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764705"/>
            <a:ext cx="7560840" cy="5632311"/>
          </a:xfrm>
          <a:prstGeom prst="rect">
            <a:avLst/>
          </a:prstGeom>
        </p:spPr>
        <p:txBody>
          <a:bodyPr wrap="square">
            <a:spAutoFit/>
          </a:bodyPr>
          <a:lstStyle/>
          <a:p>
            <a:r>
              <a:rPr lang="fr-FR" sz="2400" b="1" i="1" dirty="0"/>
              <a:t>Pendant des transitions plus ou moins longues, il sera nécessaire d’envisager des compensations pour les pertes de revenus immédiats résultant des conversions des modes d’usage du territoire, du recul des agricultures inadaptées, de l’acceptation de disciplines de gestion des parcours et de charges animales plus réduites</a:t>
            </a:r>
            <a:r>
              <a:rPr lang="fr-FR" sz="2400" b="1" i="1" dirty="0" smtClean="0"/>
              <a:t>,</a:t>
            </a:r>
          </a:p>
          <a:p>
            <a:endParaRPr lang="fr-FR" sz="2400" dirty="0"/>
          </a:p>
          <a:p>
            <a:r>
              <a:rPr lang="fr-FR" sz="2400" b="1" i="1" dirty="0"/>
              <a:t>Ces compensations devront venir des ressources publiques. Leur justification tiendra aux services que les ruraux, devenus pleinement responsables de la bonne gestion des ressources naturelles, rendront au patrimoine écologique de la nation </a:t>
            </a:r>
            <a:endParaRPr lang="fr-FR" sz="2400" b="1" i="1" dirty="0" smtClean="0"/>
          </a:p>
          <a:p>
            <a:endParaRPr lang="fr-FR" sz="2400" dirty="0"/>
          </a:p>
          <a:p>
            <a:r>
              <a:rPr lang="fr-FR" sz="2400" b="1" i="1" dirty="0"/>
              <a:t>Ce sont les « paiements des services rendus à l’environnement », une notion qui fait son </a:t>
            </a:r>
            <a:r>
              <a:rPr lang="fr-FR" sz="2400" b="1" i="1" dirty="0" smtClean="0"/>
              <a:t>chemin</a:t>
            </a:r>
            <a:endParaRPr lang="fr-FR" sz="2400" dirty="0"/>
          </a:p>
        </p:txBody>
      </p:sp>
    </p:spTree>
    <p:extLst>
      <p:ext uri="{BB962C8B-B14F-4D97-AF65-F5344CB8AC3E}">
        <p14:creationId xmlns:p14="http://schemas.microsoft.com/office/powerpoint/2010/main" val="2317208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7924800" cy="1570186"/>
          </a:xfrm>
        </p:spPr>
        <p:txBody>
          <a:bodyPr/>
          <a:lstStyle/>
          <a:p>
            <a:pPr algn="ctr"/>
            <a:r>
              <a:rPr lang="fr-FR" sz="3200" b="1" dirty="0"/>
              <a:t>La gestion durable des ressources naturelles et le développement </a:t>
            </a:r>
            <a:r>
              <a:rPr lang="fr-FR" sz="3200" b="1" dirty="0" smtClean="0"/>
              <a:t>territorial</a:t>
            </a:r>
            <a:endParaRPr lang="fr-FR" sz="3200" dirty="0"/>
          </a:p>
        </p:txBody>
      </p:sp>
      <p:sp>
        <p:nvSpPr>
          <p:cNvPr id="3" name="Espace réservé du contenu 2"/>
          <p:cNvSpPr>
            <a:spLocks noGrp="1"/>
          </p:cNvSpPr>
          <p:nvPr>
            <p:ph sz="quarter" idx="13"/>
          </p:nvPr>
        </p:nvSpPr>
        <p:spPr>
          <a:xfrm>
            <a:off x="467544" y="1916832"/>
            <a:ext cx="8066856" cy="4536504"/>
          </a:xfrm>
        </p:spPr>
        <p:txBody>
          <a:bodyPr/>
          <a:lstStyle/>
          <a:p>
            <a:r>
              <a:rPr lang="fr-FR" sz="2400" b="1" i="1" dirty="0"/>
              <a:t>Le développement territorial est une approche qui soutient le processus de construction du territoire. Il encourage l'identification des acteurs à leur territoire</a:t>
            </a:r>
            <a:endParaRPr lang="fr-FR" sz="2400" dirty="0"/>
          </a:p>
          <a:p>
            <a:r>
              <a:rPr lang="fr-FR" sz="2400" b="1" i="1" dirty="0"/>
              <a:t>Le développement territorial se décline à plusieurs échelles territoriales: villages-douars, vallées, aires pastorales communes, communes rurales, petites régions</a:t>
            </a:r>
            <a:endParaRPr lang="fr-FR" sz="2400" dirty="0"/>
          </a:p>
          <a:p>
            <a:r>
              <a:rPr lang="fr-FR" sz="2400" b="1" i="1" dirty="0"/>
              <a:t>Le développement des territoires locaux est fondé sur des approches participatives,  sur des mécanismes contractuels de longue durée, sur un suivi technique de l'administration, </a:t>
            </a:r>
            <a:r>
              <a:rPr lang="fr-FR" sz="2400" b="1" i="1" dirty="0" smtClean="0"/>
              <a:t>sur </a:t>
            </a:r>
            <a:r>
              <a:rPr lang="fr-FR" sz="2400" b="1" i="1" dirty="0"/>
              <a:t>des compensations et des incitations financières</a:t>
            </a:r>
            <a:endParaRPr lang="fr-FR" sz="2400" dirty="0"/>
          </a:p>
          <a:p>
            <a:endParaRPr lang="fr-FR" dirty="0"/>
          </a:p>
        </p:txBody>
      </p:sp>
    </p:spTree>
    <p:extLst>
      <p:ext uri="{BB962C8B-B14F-4D97-AF65-F5344CB8AC3E}">
        <p14:creationId xmlns:p14="http://schemas.microsoft.com/office/powerpoint/2010/main" val="173969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632848" cy="5693866"/>
          </a:xfrm>
          <a:prstGeom prst="rect">
            <a:avLst/>
          </a:prstGeom>
        </p:spPr>
        <p:txBody>
          <a:bodyPr wrap="square">
            <a:spAutoFit/>
          </a:bodyPr>
          <a:lstStyle/>
          <a:p>
            <a:r>
              <a:rPr lang="fr-FR" sz="2800" b="1" i="1" dirty="0"/>
              <a:t>Les communautés rurales "de base" </a:t>
            </a:r>
            <a:r>
              <a:rPr lang="fr-FR" sz="2800" b="1" i="1" dirty="0" smtClean="0"/>
              <a:t> (les douars) constituent </a:t>
            </a:r>
            <a:r>
              <a:rPr lang="fr-FR" sz="2800" b="1" i="1" dirty="0"/>
              <a:t>le premier niveau d'agrégation et de décision des </a:t>
            </a:r>
            <a:r>
              <a:rPr lang="fr-FR" sz="2800" b="1" i="1" dirty="0" smtClean="0"/>
              <a:t>acteurs</a:t>
            </a:r>
          </a:p>
          <a:p>
            <a:endParaRPr lang="fr-FR" sz="2800" dirty="0"/>
          </a:p>
          <a:p>
            <a:r>
              <a:rPr lang="fr-FR" sz="2800" b="1" i="1" dirty="0"/>
              <a:t>Leurs responsabilités et leurs droits d'usage devraient être reconnus sur toutes les superficies de leurs terroirs traditionnels, y compris les terres collectives et les espaces forestiers hors forêts de production</a:t>
            </a:r>
            <a:endParaRPr lang="fr-FR" sz="2800" dirty="0"/>
          </a:p>
          <a:p>
            <a:r>
              <a:rPr lang="fr-FR" sz="2800" b="1" i="1" dirty="0"/>
              <a:t> </a:t>
            </a:r>
            <a:endParaRPr lang="fr-FR" sz="2800" dirty="0"/>
          </a:p>
          <a:p>
            <a:r>
              <a:rPr lang="fr-FR" sz="2800" b="1" i="1" dirty="0"/>
              <a:t>Cette approche suppose une reconnaissance juridique de ces territoires, une reconnaissance qui fait totalement défaut aujourd’hui</a:t>
            </a:r>
            <a:r>
              <a:rPr lang="fr-FR" b="1" i="1" dirty="0"/>
              <a:t>.</a:t>
            </a:r>
            <a:endParaRPr lang="fr-FR" dirty="0"/>
          </a:p>
        </p:txBody>
      </p:sp>
    </p:spTree>
    <p:extLst>
      <p:ext uri="{BB962C8B-B14F-4D97-AF65-F5344CB8AC3E}">
        <p14:creationId xmlns:p14="http://schemas.microsoft.com/office/powerpoint/2010/main" val="2257795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924800" cy="1282154"/>
          </a:xfrm>
        </p:spPr>
        <p:txBody>
          <a:bodyPr/>
          <a:lstStyle/>
          <a:p>
            <a:pPr algn="ctr"/>
            <a:r>
              <a:rPr lang="fr-FR" sz="3600" b="1" dirty="0"/>
              <a:t>Prendre en compte </a:t>
            </a:r>
            <a:r>
              <a:rPr lang="fr-FR" sz="3600" b="1" dirty="0" smtClean="0"/>
              <a:t>la </a:t>
            </a:r>
            <a:r>
              <a:rPr lang="fr-FR" sz="3600" b="1" dirty="0" err="1" smtClean="0"/>
              <a:t>complexite</a:t>
            </a:r>
            <a:endParaRPr lang="fr-FR" sz="3600" dirty="0"/>
          </a:p>
        </p:txBody>
      </p:sp>
      <p:sp>
        <p:nvSpPr>
          <p:cNvPr id="3" name="Espace réservé du contenu 2"/>
          <p:cNvSpPr>
            <a:spLocks noGrp="1"/>
          </p:cNvSpPr>
          <p:nvPr>
            <p:ph sz="quarter" idx="13"/>
          </p:nvPr>
        </p:nvSpPr>
        <p:spPr>
          <a:xfrm>
            <a:off x="609600" y="1600200"/>
            <a:ext cx="7924800" cy="4565104"/>
          </a:xfrm>
        </p:spPr>
        <p:txBody>
          <a:bodyPr>
            <a:normAutofit fontScale="92500" lnSpcReduction="20000"/>
          </a:bodyPr>
          <a:lstStyle/>
          <a:p>
            <a:endParaRPr lang="fr-FR" sz="2400" b="1" i="1" dirty="0" smtClean="0"/>
          </a:p>
          <a:p>
            <a:r>
              <a:rPr lang="fr-FR" sz="2400" b="1" i="1" dirty="0" smtClean="0"/>
              <a:t>Les </a:t>
            </a:r>
            <a:r>
              <a:rPr lang="fr-FR" sz="2400" b="1" i="1" dirty="0"/>
              <a:t>approches de gestion durable des ressources en eau et en terre des territoires et de la production agricole doivent être nécessairement associées à des stratégies globales de développement, </a:t>
            </a:r>
            <a:endParaRPr lang="fr-FR" sz="2400" b="1" i="1" dirty="0" smtClean="0"/>
          </a:p>
          <a:p>
            <a:r>
              <a:rPr lang="fr-FR" sz="2400" b="1" i="1" dirty="0"/>
              <a:t>C</a:t>
            </a:r>
            <a:r>
              <a:rPr lang="fr-FR" sz="2400" b="1" i="1" dirty="0" smtClean="0"/>
              <a:t>elles-ci devraient prendre </a:t>
            </a:r>
            <a:r>
              <a:rPr lang="fr-FR" sz="2400" b="1" i="1" dirty="0"/>
              <a:t>en compte la décharge humaine des zones rurales, le développement de l'urbanisation, les mouvements migratoires, les compétitions sur les ressources en terre et en eau, etc.</a:t>
            </a:r>
            <a:endParaRPr lang="fr-FR" sz="2400" dirty="0"/>
          </a:p>
          <a:p>
            <a:r>
              <a:rPr lang="fr-FR" sz="2400" b="1" i="1" dirty="0"/>
              <a:t>Cette complexité est de plus en plus reconnue.. </a:t>
            </a:r>
            <a:endParaRPr lang="fr-FR" sz="2400" b="1" i="1" dirty="0" smtClean="0"/>
          </a:p>
          <a:p>
            <a:r>
              <a:rPr lang="fr-FR" sz="2400" b="1" i="1" dirty="0" smtClean="0"/>
              <a:t>C’est </a:t>
            </a:r>
            <a:r>
              <a:rPr lang="fr-FR" sz="2400" b="1" i="1" dirty="0"/>
              <a:t>ce que montrent, par exemple, les approches intégrées et systémiques des Objectifs de Développement Durable (Analyse Systémique de Durabilité des </a:t>
            </a:r>
            <a:r>
              <a:rPr lang="fr-FR" sz="2400" b="1" i="1" dirty="0" err="1"/>
              <a:t>HDD</a:t>
            </a:r>
            <a:r>
              <a:rPr lang="fr-FR" sz="2400" b="1" i="1" dirty="0"/>
              <a:t> du </a:t>
            </a:r>
            <a:r>
              <a:rPr lang="fr-FR" sz="2400" b="1" i="1" dirty="0" err="1"/>
              <a:t>PDD</a:t>
            </a:r>
            <a:r>
              <a:rPr lang="fr-FR" sz="2400" b="1" i="1" dirty="0"/>
              <a:t>/</a:t>
            </a:r>
            <a:r>
              <a:rPr lang="fr-FR" sz="2400" b="1" i="1" dirty="0" err="1"/>
              <a:t>H2030</a:t>
            </a:r>
            <a:r>
              <a:rPr lang="fr-FR" b="1" i="1" dirty="0"/>
              <a:t>).</a:t>
            </a:r>
            <a:endParaRPr lang="fr-FR" dirty="0"/>
          </a:p>
          <a:p>
            <a:endParaRPr lang="fr-FR" dirty="0"/>
          </a:p>
        </p:txBody>
      </p:sp>
    </p:spTree>
    <p:extLst>
      <p:ext uri="{BB962C8B-B14F-4D97-AF65-F5344CB8AC3E}">
        <p14:creationId xmlns:p14="http://schemas.microsoft.com/office/powerpoint/2010/main" val="305939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pic>
        <p:nvPicPr>
          <p:cNvPr id="3" name="Imag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2400" y="152400"/>
            <a:ext cx="9144000" cy="6858000"/>
          </a:xfrm>
          <a:prstGeom prst="rect">
            <a:avLst/>
          </a:prstGeom>
        </p:spPr>
      </p:pic>
    </p:spTree>
    <p:extLst>
      <p:ext uri="{BB962C8B-B14F-4D97-AF65-F5344CB8AC3E}">
        <p14:creationId xmlns:p14="http://schemas.microsoft.com/office/powerpoint/2010/main" val="2986153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t>Vue </a:t>
            </a:r>
            <a:r>
              <a:rPr lang="fr-FR" sz="3600" b="1" dirty="0" smtClean="0"/>
              <a:t>perspective</a:t>
            </a:r>
            <a:endParaRPr lang="fr-FR" sz="3600" dirty="0"/>
          </a:p>
        </p:txBody>
      </p:sp>
      <p:sp>
        <p:nvSpPr>
          <p:cNvPr id="3" name="Espace réservé du contenu 2"/>
          <p:cNvSpPr>
            <a:spLocks noGrp="1"/>
          </p:cNvSpPr>
          <p:nvPr>
            <p:ph sz="quarter" idx="13"/>
          </p:nvPr>
        </p:nvSpPr>
        <p:spPr>
          <a:xfrm>
            <a:off x="609600" y="1600200"/>
            <a:ext cx="7924800" cy="4781128"/>
          </a:xfrm>
        </p:spPr>
        <p:txBody>
          <a:bodyPr/>
          <a:lstStyle/>
          <a:p>
            <a:r>
              <a:rPr lang="fr-FR" sz="2000" b="1" i="1" dirty="0"/>
              <a:t>Les négociations qui ont fait l’objet d’un premier accord lors de la COP 21, à Paris, ont principalement porté sur les émissions de carbone</a:t>
            </a:r>
            <a:endParaRPr lang="fr-FR" sz="2000" dirty="0"/>
          </a:p>
          <a:p>
            <a:r>
              <a:rPr lang="fr-FR" sz="2000" b="1" i="1" dirty="0"/>
              <a:t>Mais les menaces sur l’environnement, en cours ou à venir dans les prochaines décennies, appellent bien d’autres mesures pour limiter les effets du changement ou pour s’y adapter de la façon la plus durable possible</a:t>
            </a:r>
            <a:endParaRPr lang="fr-FR" sz="2000" dirty="0"/>
          </a:p>
          <a:p>
            <a:r>
              <a:rPr lang="fr-FR" sz="2000" b="1" i="1" dirty="0"/>
              <a:t>L’anticipation politique de la transformation de l’environnement et de ses conséquences sur la gestion durable des territoires et sur les mouvements de populations interpelle les décideurs</a:t>
            </a:r>
            <a:endParaRPr lang="fr-FR" sz="2000" dirty="0"/>
          </a:p>
          <a:p>
            <a:r>
              <a:rPr lang="fr-FR" sz="2000" b="1" i="1" dirty="0"/>
              <a:t>Il faut, à cet égard, saluer l’initiative prise par le Maroc, à l’occasion de la COP 22 de Marrakech, pour élargir </a:t>
            </a:r>
            <a:r>
              <a:rPr lang="fr-FR" sz="2000" b="1" i="1" smtClean="0"/>
              <a:t>à l’agriculture un </a:t>
            </a:r>
            <a:r>
              <a:rPr lang="fr-FR" sz="2000" b="1" i="1" dirty="0"/>
              <a:t>débat politique </a:t>
            </a:r>
            <a:r>
              <a:rPr lang="fr-FR" sz="2000" b="1" i="1" dirty="0" smtClean="0"/>
              <a:t>trop </a:t>
            </a:r>
            <a:r>
              <a:rPr lang="fr-FR" sz="2000" b="1" i="1" dirty="0"/>
              <a:t>centré sur les engagements des États en matière d’émissions de </a:t>
            </a:r>
            <a:r>
              <a:rPr lang="fr-FR" sz="2000" b="1" i="1" dirty="0" smtClean="0"/>
              <a:t>carbone, aux dépens des autres problèmes environnementaux</a:t>
            </a:r>
            <a:endParaRPr lang="fr-FR" sz="2000" dirty="0"/>
          </a:p>
          <a:p>
            <a:endParaRPr lang="fr-FR" dirty="0"/>
          </a:p>
        </p:txBody>
      </p:sp>
    </p:spTree>
    <p:extLst>
      <p:ext uri="{BB962C8B-B14F-4D97-AF65-F5344CB8AC3E}">
        <p14:creationId xmlns:p14="http://schemas.microsoft.com/office/powerpoint/2010/main" val="107344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416824" cy="5016758"/>
          </a:xfrm>
          <a:prstGeom prst="rect">
            <a:avLst/>
          </a:prstGeom>
        </p:spPr>
        <p:txBody>
          <a:bodyPr wrap="square">
            <a:spAutoFit/>
          </a:bodyPr>
          <a:lstStyle/>
          <a:p>
            <a:r>
              <a:rPr lang="fr-FR" sz="3200" i="1" dirty="0"/>
              <a:t>Mais ces modes de gestion alternative ne peuvent être mis en application que dans le cadre d’une </a:t>
            </a:r>
            <a:r>
              <a:rPr lang="fr-FR" sz="3200" i="1" dirty="0">
                <a:solidFill>
                  <a:srgbClr val="FFC000"/>
                </a:solidFill>
              </a:rPr>
              <a:t>responsabilisation nouvelle </a:t>
            </a:r>
            <a:r>
              <a:rPr lang="fr-FR" sz="3200" i="1" dirty="0"/>
              <a:t>des usagers les plus directement </a:t>
            </a:r>
            <a:r>
              <a:rPr lang="fr-FR" sz="3200" i="1" dirty="0" smtClean="0"/>
              <a:t>concernés</a:t>
            </a:r>
          </a:p>
          <a:p>
            <a:endParaRPr lang="fr-FR" sz="3200" dirty="0"/>
          </a:p>
          <a:p>
            <a:r>
              <a:rPr lang="fr-FR" sz="3200" i="1" dirty="0"/>
              <a:t>Celle-ci implique, à son tour, de nouvelles formes de </a:t>
            </a:r>
            <a:r>
              <a:rPr lang="fr-FR" sz="3200" i="1" dirty="0">
                <a:solidFill>
                  <a:srgbClr val="FFC000"/>
                </a:solidFill>
              </a:rPr>
              <a:t>gouvernance territoriale </a:t>
            </a:r>
            <a:r>
              <a:rPr lang="fr-FR" sz="3200" i="1" dirty="0"/>
              <a:t>à l’échelle des </a:t>
            </a:r>
            <a:r>
              <a:rPr lang="fr-FR" sz="3200" i="1" dirty="0">
                <a:solidFill>
                  <a:srgbClr val="FFC000"/>
                </a:solidFill>
              </a:rPr>
              <a:t>communautés rurales de « base » </a:t>
            </a:r>
            <a:r>
              <a:rPr lang="fr-FR" sz="3200" i="1" dirty="0"/>
              <a:t>qui constituent le premier niveau d’agrégation et de décision des acteurs</a:t>
            </a:r>
            <a:r>
              <a:rPr lang="fr-FR" i="1" dirty="0"/>
              <a:t>.</a:t>
            </a:r>
            <a:endParaRPr lang="fr-FR" dirty="0"/>
          </a:p>
        </p:txBody>
      </p:sp>
    </p:spTree>
    <p:extLst>
      <p:ext uri="{BB962C8B-B14F-4D97-AF65-F5344CB8AC3E}">
        <p14:creationId xmlns:p14="http://schemas.microsoft.com/office/powerpoint/2010/main" val="316419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2656"/>
            <a:ext cx="7924800" cy="1512168"/>
          </a:xfrm>
        </p:spPr>
        <p:txBody>
          <a:bodyPr/>
          <a:lstStyle/>
          <a:p>
            <a:pPr algn="ctr"/>
            <a:r>
              <a:rPr lang="fr-FR" b="1" i="1" dirty="0" smtClean="0"/>
              <a:t/>
            </a:r>
            <a:br>
              <a:rPr lang="fr-FR" b="1" i="1" dirty="0" smtClean="0"/>
            </a:br>
            <a:r>
              <a:rPr lang="fr-FR" b="1" i="1" dirty="0"/>
              <a:t/>
            </a:r>
            <a:br>
              <a:rPr lang="fr-FR" b="1" i="1" dirty="0"/>
            </a:br>
            <a:r>
              <a:rPr lang="fr-FR" sz="3200" b="1" dirty="0" smtClean="0"/>
              <a:t>La </a:t>
            </a:r>
            <a:r>
              <a:rPr lang="fr-FR" sz="3200" b="1" dirty="0"/>
              <a:t>dégradation des ressources naturelles et les vulnérabilités</a:t>
            </a:r>
            <a:r>
              <a:rPr lang="fr-FR" dirty="0"/>
              <a:t/>
            </a:r>
            <a:br>
              <a:rPr lang="fr-FR" dirty="0"/>
            </a:br>
            <a:endParaRPr lang="fr-FR" dirty="0"/>
          </a:p>
        </p:txBody>
      </p:sp>
      <p:sp>
        <p:nvSpPr>
          <p:cNvPr id="3" name="Espace réservé du contenu 2"/>
          <p:cNvSpPr>
            <a:spLocks noGrp="1"/>
          </p:cNvSpPr>
          <p:nvPr>
            <p:ph sz="quarter" idx="13"/>
          </p:nvPr>
        </p:nvSpPr>
        <p:spPr/>
        <p:txBody>
          <a:bodyPr>
            <a:noAutofit/>
          </a:bodyPr>
          <a:lstStyle/>
          <a:p>
            <a:r>
              <a:rPr lang="fr-FR" sz="2800" i="1" dirty="0"/>
              <a:t>L’agriculture du Maroc entre dans des décennies qui vont subir de plein fouet les effets du changement climatique</a:t>
            </a:r>
            <a:endParaRPr lang="fr-FR" sz="2800" dirty="0"/>
          </a:p>
          <a:p>
            <a:r>
              <a:rPr lang="fr-FR" sz="2800" i="1" dirty="0"/>
              <a:t>Les </a:t>
            </a:r>
            <a:r>
              <a:rPr lang="fr-FR" sz="2800" i="1" dirty="0">
                <a:solidFill>
                  <a:srgbClr val="FFC000"/>
                </a:solidFill>
              </a:rPr>
              <a:t>vulnérabilités</a:t>
            </a:r>
            <a:r>
              <a:rPr lang="fr-FR" sz="2800" i="1" dirty="0"/>
              <a:t> les plus déterminantes sont celles qui concernent le </a:t>
            </a:r>
            <a:r>
              <a:rPr lang="fr-FR" sz="2800" i="1" dirty="0">
                <a:solidFill>
                  <a:srgbClr val="FFC000"/>
                </a:solidFill>
              </a:rPr>
              <a:t>milieu biophysique </a:t>
            </a:r>
            <a:r>
              <a:rPr lang="fr-FR" sz="2800" i="1" dirty="0"/>
              <a:t>et la base productive de l’agriculture </a:t>
            </a:r>
            <a:endParaRPr lang="fr-FR" sz="2800" dirty="0"/>
          </a:p>
          <a:p>
            <a:r>
              <a:rPr lang="fr-FR" sz="2800" i="1" dirty="0"/>
              <a:t>Cette tendance ne pourra que s’accentuer avec la diminution des précipitations et l’élévation des températures</a:t>
            </a:r>
            <a:endParaRPr lang="fr-FR" sz="2800" dirty="0"/>
          </a:p>
        </p:txBody>
      </p:sp>
    </p:spTree>
    <p:extLst>
      <p:ext uri="{BB962C8B-B14F-4D97-AF65-F5344CB8AC3E}">
        <p14:creationId xmlns:p14="http://schemas.microsoft.com/office/powerpoint/2010/main" val="233233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07504" y="116632"/>
            <a:ext cx="9036496" cy="6741367"/>
          </a:xfrm>
          <a:prstGeom prst="rect">
            <a:avLst/>
          </a:prstGeom>
        </p:spPr>
      </p:pic>
    </p:spTree>
    <p:extLst>
      <p:ext uri="{BB962C8B-B14F-4D97-AF65-F5344CB8AC3E}">
        <p14:creationId xmlns:p14="http://schemas.microsoft.com/office/powerpoint/2010/main" val="407138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0" y="0"/>
            <a:ext cx="9144000" cy="6669360"/>
          </a:xfrm>
          <a:prstGeom prst="rect">
            <a:avLst/>
          </a:prstGeom>
        </p:spPr>
      </p:pic>
    </p:spTree>
    <p:extLst>
      <p:ext uri="{BB962C8B-B14F-4D97-AF65-F5344CB8AC3E}">
        <p14:creationId xmlns:p14="http://schemas.microsoft.com/office/powerpoint/2010/main" val="151339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24744"/>
            <a:ext cx="7632848" cy="4401205"/>
          </a:xfrm>
          <a:prstGeom prst="rect">
            <a:avLst/>
          </a:prstGeom>
        </p:spPr>
        <p:txBody>
          <a:bodyPr wrap="square">
            <a:spAutoFit/>
          </a:bodyPr>
          <a:lstStyle/>
          <a:p>
            <a:pPr marL="571500" indent="-571500">
              <a:buFont typeface="Arial" panose="020B0604020202020204" pitchFamily="34" charset="0"/>
              <a:buChar char="•"/>
            </a:pPr>
            <a:r>
              <a:rPr lang="fr-FR" sz="4000" i="1" dirty="0"/>
              <a:t>Dégradation des sols, </a:t>
            </a:r>
            <a:endParaRPr lang="fr-FR" sz="4000" i="1" dirty="0" smtClean="0"/>
          </a:p>
          <a:p>
            <a:pPr marL="571500" indent="-571500">
              <a:buFont typeface="Arial" panose="020B0604020202020204" pitchFamily="34" charset="0"/>
              <a:buChar char="•"/>
            </a:pPr>
            <a:endParaRPr lang="fr-FR" sz="4000" i="1" dirty="0" smtClean="0"/>
          </a:p>
          <a:p>
            <a:pPr marL="571500" indent="-571500">
              <a:buFont typeface="Arial" panose="020B0604020202020204" pitchFamily="34" charset="0"/>
              <a:buChar char="•"/>
            </a:pPr>
            <a:r>
              <a:rPr lang="fr-FR" sz="4000" i="1" dirty="0"/>
              <a:t>S</a:t>
            </a:r>
            <a:r>
              <a:rPr lang="fr-FR" sz="4000" i="1" dirty="0" smtClean="0"/>
              <a:t>urexploitation </a:t>
            </a:r>
            <a:r>
              <a:rPr lang="fr-FR" sz="4000" i="1" dirty="0"/>
              <a:t>des parcours, </a:t>
            </a:r>
            <a:endParaRPr lang="fr-FR" sz="4000" i="1" dirty="0" smtClean="0"/>
          </a:p>
          <a:p>
            <a:pPr marL="571500" indent="-571500">
              <a:buFont typeface="Arial" panose="020B0604020202020204" pitchFamily="34" charset="0"/>
              <a:buChar char="•"/>
            </a:pPr>
            <a:endParaRPr lang="fr-FR" sz="4000" i="1" dirty="0" smtClean="0"/>
          </a:p>
          <a:p>
            <a:pPr marL="571500" indent="-571500">
              <a:buFont typeface="Arial" panose="020B0604020202020204" pitchFamily="34" charset="0"/>
              <a:buChar char="•"/>
            </a:pPr>
            <a:r>
              <a:rPr lang="fr-FR" sz="4000" i="1" dirty="0"/>
              <a:t>D</a:t>
            </a:r>
            <a:r>
              <a:rPr lang="fr-FR" sz="4000" i="1" dirty="0" smtClean="0"/>
              <a:t>éforestation</a:t>
            </a:r>
            <a:r>
              <a:rPr lang="fr-FR" sz="4000" i="1" dirty="0"/>
              <a:t>, </a:t>
            </a:r>
            <a:endParaRPr lang="fr-FR" sz="4000" i="1" dirty="0" smtClean="0"/>
          </a:p>
          <a:p>
            <a:pPr marL="571500" indent="-571500">
              <a:buFont typeface="Arial" panose="020B0604020202020204" pitchFamily="34" charset="0"/>
              <a:buChar char="•"/>
            </a:pPr>
            <a:endParaRPr lang="fr-FR" sz="4000" i="1" dirty="0" smtClean="0"/>
          </a:p>
          <a:p>
            <a:pPr marL="571500" indent="-571500">
              <a:buFont typeface="Arial" panose="020B0604020202020204" pitchFamily="34" charset="0"/>
              <a:buChar char="•"/>
            </a:pPr>
            <a:r>
              <a:rPr lang="fr-FR" sz="4000" i="1" dirty="0"/>
              <a:t>D</a:t>
            </a:r>
            <a:r>
              <a:rPr lang="fr-FR" sz="4000" i="1" dirty="0" smtClean="0"/>
              <a:t>iminution </a:t>
            </a:r>
            <a:r>
              <a:rPr lang="fr-FR" sz="4000" i="1" dirty="0"/>
              <a:t>des ressources en eau</a:t>
            </a:r>
            <a:endParaRPr lang="fr-FR" sz="4000" dirty="0"/>
          </a:p>
        </p:txBody>
      </p:sp>
    </p:spTree>
    <p:extLst>
      <p:ext uri="{BB962C8B-B14F-4D97-AF65-F5344CB8AC3E}">
        <p14:creationId xmlns:p14="http://schemas.microsoft.com/office/powerpoint/2010/main" val="247166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28074" y="0"/>
            <a:ext cx="9172073" cy="6858000"/>
          </a:xfrm>
          <a:prstGeom prst="rect">
            <a:avLst/>
          </a:prstGeom>
        </p:spPr>
      </p:pic>
    </p:spTree>
    <p:extLst>
      <p:ext uri="{BB962C8B-B14F-4D97-AF65-F5344CB8AC3E}">
        <p14:creationId xmlns:p14="http://schemas.microsoft.com/office/powerpoint/2010/main" val="2100514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2204</TotalTime>
  <Words>1643</Words>
  <Application>Microsoft Office PowerPoint</Application>
  <PresentationFormat>Affichage à l'écran (4:3)</PresentationFormat>
  <Paragraphs>194</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Horizon</vt:lpstr>
      <vt:lpstr>Une réponse communautaire et territoriale au changement climatique </vt:lpstr>
      <vt:lpstr>Le propos </vt:lpstr>
      <vt:lpstr>Présentation PowerPoint</vt:lpstr>
      <vt:lpstr>Présentation PowerPoint</vt:lpstr>
      <vt:lpstr>  La dégradation des ressources naturelles et les vulnérabilités </vt:lpstr>
      <vt:lpstr>Présentation PowerPoint</vt:lpstr>
      <vt:lpstr>Présentation PowerPoint</vt:lpstr>
      <vt:lpstr>Présentation PowerPoint</vt:lpstr>
      <vt:lpstr>Présentation PowerPoint</vt:lpstr>
      <vt:lpstr>Présentation PowerPoint</vt:lpstr>
      <vt:lpstr>La mutation des écosystèmes et des terroirs </vt:lpstr>
      <vt:lpstr>Présentation PowerPoint</vt:lpstr>
      <vt:lpstr>Présentation PowerPoint</vt:lpstr>
      <vt:lpstr>L’adaptation des territoires aux changements </vt:lpstr>
      <vt:lpstr>Présentation PowerPoint</vt:lpstr>
      <vt:lpstr>Les espaces pastoraux</vt:lpstr>
      <vt:lpstr>"Une réponse communautaire et territoriale au changement climatique?" </vt:lpstr>
      <vt:lpstr>Présentation PowerPoint</vt:lpstr>
      <vt:lpstr>Présentation PowerPoint</vt:lpstr>
      <vt:lpstr>La dimension économique </vt:lpstr>
      <vt:lpstr>Présentation PowerPoint</vt:lpstr>
      <vt:lpstr>Présentation PowerPoint</vt:lpstr>
      <vt:lpstr>Présentation PowerPoint</vt:lpstr>
      <vt:lpstr>La dimension sociale de l’adaptation des territoires </vt:lpstr>
      <vt:lpstr>Présentation PowerPoint</vt:lpstr>
      <vt:lpstr>Présentation PowerPoint</vt:lpstr>
      <vt:lpstr>La gestion durable des ressources naturelles et le développement territorial</vt:lpstr>
      <vt:lpstr>Présentation PowerPoint</vt:lpstr>
      <vt:lpstr>Prendre en compte la complexite</vt:lpstr>
      <vt:lpstr>Vue perspective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réponse communautaire et territoriale au changement climatique?"</dc:title>
  <dc:creator>Lazarev</dc:creator>
  <cp:lastModifiedBy>User</cp:lastModifiedBy>
  <cp:revision>31</cp:revision>
  <dcterms:created xsi:type="dcterms:W3CDTF">2016-10-28T14:27:33Z</dcterms:created>
  <dcterms:modified xsi:type="dcterms:W3CDTF">2016-11-01T11:41:25Z</dcterms:modified>
</cp:coreProperties>
</file>