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423" r:id="rId2"/>
    <p:sldId id="345" r:id="rId3"/>
    <p:sldId id="352" r:id="rId4"/>
    <p:sldId id="418" r:id="rId5"/>
    <p:sldId id="417" r:id="rId6"/>
    <p:sldId id="353" r:id="rId7"/>
    <p:sldId id="414" r:id="rId8"/>
    <p:sldId id="286" r:id="rId9"/>
    <p:sldId id="318" r:id="rId10"/>
    <p:sldId id="373" r:id="rId11"/>
    <p:sldId id="420" r:id="rId12"/>
    <p:sldId id="421" r:id="rId13"/>
    <p:sldId id="422" r:id="rId14"/>
    <p:sldId id="320" r:id="rId15"/>
    <p:sldId id="380" r:id="rId16"/>
    <p:sldId id="379" r:id="rId17"/>
    <p:sldId id="372" r:id="rId18"/>
    <p:sldId id="322" r:id="rId19"/>
    <p:sldId id="321" r:id="rId20"/>
    <p:sldId id="405" r:id="rId21"/>
    <p:sldId id="323" r:id="rId22"/>
    <p:sldId id="327" r:id="rId23"/>
    <p:sldId id="324" r:id="rId24"/>
    <p:sldId id="315" r:id="rId25"/>
    <p:sldId id="325" r:id="rId26"/>
    <p:sldId id="331" r:id="rId27"/>
    <p:sldId id="334" r:id="rId28"/>
    <p:sldId id="356" r:id="rId29"/>
    <p:sldId id="357" r:id="rId30"/>
    <p:sldId id="332" r:id="rId31"/>
    <p:sldId id="333" r:id="rId32"/>
    <p:sldId id="335" r:id="rId33"/>
    <p:sldId id="374" r:id="rId34"/>
    <p:sldId id="337" r:id="rId35"/>
    <p:sldId id="338" r:id="rId36"/>
    <p:sldId id="358" r:id="rId37"/>
    <p:sldId id="383" r:id="rId38"/>
    <p:sldId id="336" r:id="rId39"/>
    <p:sldId id="415" r:id="rId40"/>
    <p:sldId id="326" r:id="rId41"/>
    <p:sldId id="328" r:id="rId42"/>
    <p:sldId id="329" r:id="rId43"/>
    <p:sldId id="341" r:id="rId44"/>
    <p:sldId id="339" r:id="rId45"/>
    <p:sldId id="340" r:id="rId46"/>
    <p:sldId id="342" r:id="rId47"/>
    <p:sldId id="330" r:id="rId48"/>
    <p:sldId id="343" r:id="rId49"/>
    <p:sldId id="382" r:id="rId50"/>
    <p:sldId id="312" r:id="rId51"/>
    <p:sldId id="263" r:id="rId52"/>
    <p:sldId id="264" r:id="rId53"/>
    <p:sldId id="355" r:id="rId54"/>
    <p:sldId id="360" r:id="rId55"/>
    <p:sldId id="381" r:id="rId56"/>
    <p:sldId id="406" r:id="rId57"/>
    <p:sldId id="384" r:id="rId58"/>
    <p:sldId id="385" r:id="rId59"/>
    <p:sldId id="404" r:id="rId60"/>
    <p:sldId id="411" r:id="rId61"/>
    <p:sldId id="412" r:id="rId62"/>
    <p:sldId id="413" r:id="rId63"/>
    <p:sldId id="392" r:id="rId64"/>
    <p:sldId id="393" r:id="rId65"/>
    <p:sldId id="394" r:id="rId66"/>
    <p:sldId id="402" r:id="rId67"/>
    <p:sldId id="403" r:id="rId68"/>
    <p:sldId id="396" r:id="rId69"/>
    <p:sldId id="397" r:id="rId70"/>
    <p:sldId id="407" r:id="rId71"/>
    <p:sldId id="386" r:id="rId72"/>
    <p:sldId id="398" r:id="rId73"/>
    <p:sldId id="409" r:id="rId74"/>
    <p:sldId id="387" r:id="rId75"/>
    <p:sldId id="388" r:id="rId76"/>
    <p:sldId id="401" r:id="rId77"/>
    <p:sldId id="408" r:id="rId78"/>
    <p:sldId id="400" r:id="rId79"/>
    <p:sldId id="399" r:id="rId80"/>
    <p:sldId id="410" r:id="rId81"/>
    <p:sldId id="391" r:id="rId82"/>
    <p:sldId id="359" r:id="rId83"/>
    <p:sldId id="361" r:id="rId84"/>
    <p:sldId id="364" r:id="rId85"/>
    <p:sldId id="367" r:id="rId86"/>
    <p:sldId id="362" r:id="rId87"/>
    <p:sldId id="365" r:id="rId88"/>
    <p:sldId id="368" r:id="rId89"/>
    <p:sldId id="378" r:id="rId90"/>
    <p:sldId id="369" r:id="rId91"/>
    <p:sldId id="370" r:id="rId92"/>
    <p:sldId id="371" r:id="rId9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3595E-A6CA-4DF2-A465-CAA3115D6E8F}" type="datetimeFigureOut">
              <a:rPr lang="it-IT" smtClean="0"/>
              <a:pPr/>
              <a:t>14/03/2016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2EA6D-2A40-4DF8-BE89-E696C88DD6A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48</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49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50</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51</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52</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53</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54</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55</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56</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57</a:t>
            </a:fld>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58</a:t>
            </a:fld>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59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a:t>
            </a:fld>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60</a:t>
            </a:fld>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61</a:t>
            </a:fld>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62</a:t>
            </a:fld>
            <a:endParaRPr 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63</a:t>
            </a:fld>
            <a:endParaRPr 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64</a:t>
            </a:fld>
            <a:endParaRPr 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65</a:t>
            </a:fld>
            <a:endParaRPr 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66</a:t>
            </a:fld>
            <a:endParaRPr 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67</a:t>
            </a:fld>
            <a:endParaRPr 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68</a:t>
            </a:fld>
            <a:endParaRPr 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69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a:t>
            </a:fld>
            <a:endParaRPr 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70</a:t>
            </a:fld>
            <a:endParaRPr 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71</a:t>
            </a:fld>
            <a:endParaRPr 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72</a:t>
            </a:fld>
            <a:endParaRPr 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73</a:t>
            </a:fld>
            <a:endParaRPr 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74</a:t>
            </a:fld>
            <a:endParaRPr lang="it-IT"/>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75</a:t>
            </a:fld>
            <a:endParaRPr 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76</a:t>
            </a:fld>
            <a:endParaRPr lang="it-IT"/>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77</a:t>
            </a:fld>
            <a:endParaRPr lang="it-IT"/>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78</a:t>
            </a:fld>
            <a:endParaRPr lang="it-IT"/>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79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a:t>
            </a:fld>
            <a:endParaRPr lang="it-IT"/>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80</a:t>
            </a:fld>
            <a:endParaRPr lang="it-IT"/>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81</a:t>
            </a:fld>
            <a:endParaRPr lang="it-IT"/>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82</a:t>
            </a:fld>
            <a:endParaRPr lang="it-IT"/>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83</a:t>
            </a:fld>
            <a:endParaRPr lang="it-IT"/>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84</a:t>
            </a:fld>
            <a:endParaRPr lang="it-IT"/>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85</a:t>
            </a:fld>
            <a:endParaRPr lang="it-IT"/>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86</a:t>
            </a:fld>
            <a:endParaRPr lang="it-IT"/>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87</a:t>
            </a:fld>
            <a:endParaRPr lang="it-IT"/>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88</a:t>
            </a:fld>
            <a:endParaRPr lang="it-IT"/>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89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9</a:t>
            </a:fld>
            <a:endParaRPr lang="it-IT"/>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90</a:t>
            </a:fld>
            <a:endParaRPr lang="it-IT"/>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91</a:t>
            </a:fld>
            <a:endParaRPr lang="it-IT"/>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E62EA6D-2A40-4DF8-BE89-E696C88DD6AE}" type="slidenum">
              <a:rPr lang="it-IT" smtClean="0"/>
              <a:pPr/>
              <a:t>92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
        <p:nvSpPr>
          <p:cNvPr id="5" name="Rettangolo 4"/>
          <p:cNvSpPr/>
          <p:nvPr userDrawn="1"/>
        </p:nvSpPr>
        <p:spPr>
          <a:xfrm>
            <a:off x="0" y="0"/>
            <a:ext cx="9144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14/03/2016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it.wikipedia.org/wiki/File:GalacticRotation2.sv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home.web.cern.ch/about/physics/dark-matter"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home.web.cern.ch/about/physics/cosmic-rays-particles-outer-space" TargetMode="External"/><Relationship Id="rId5" Type="http://schemas.openxmlformats.org/officeDocument/2006/relationships/hyperlink" Target="http://home.web.cern.ch/about/experiments/ams" TargetMode="Externa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L’UNIVERSO. Dai Sumeri al        Big Bang e dintorni</a:t>
            </a:r>
            <a:endParaRPr lang="it-IT" dirty="0"/>
          </a:p>
        </p:txBody>
      </p:sp>
      <p:sp>
        <p:nvSpPr>
          <p:cNvPr id="3" name="Sottotitolo 2"/>
          <p:cNvSpPr>
            <a:spLocks noGrp="1"/>
          </p:cNvSpPr>
          <p:nvPr>
            <p:ph type="subTitle" idx="1"/>
          </p:nvPr>
        </p:nvSpPr>
        <p:spPr>
          <a:xfrm>
            <a:off x="1371600" y="3886200"/>
            <a:ext cx="6400800" cy="2135088"/>
          </a:xfrm>
        </p:spPr>
        <p:txBody>
          <a:bodyPr>
            <a:normAutofit/>
          </a:bodyPr>
          <a:lstStyle/>
          <a:p>
            <a:r>
              <a:rPr lang="it-IT" dirty="0" smtClean="0"/>
              <a:t>Roma, 9 marzo 2016</a:t>
            </a:r>
          </a:p>
          <a:p>
            <a:r>
              <a:rPr lang="it-IT" dirty="0" smtClean="0"/>
              <a:t>Sala G. Medici – FIDAF</a:t>
            </a:r>
          </a:p>
          <a:p>
            <a:r>
              <a:rPr lang="it-IT" dirty="0" smtClean="0"/>
              <a:t>Via </a:t>
            </a:r>
            <a:r>
              <a:rPr lang="it-IT" dirty="0" err="1" smtClean="0"/>
              <a:t>Livenza</a:t>
            </a:r>
            <a:r>
              <a:rPr lang="it-IT" dirty="0" smtClean="0"/>
              <a:t>, 6</a:t>
            </a:r>
          </a:p>
          <a:p>
            <a:r>
              <a:rPr lang="it-IT" dirty="0" smtClean="0"/>
              <a:t>Roma</a:t>
            </a:r>
          </a:p>
          <a:p>
            <a:endParaRPr lang="it-IT" dirty="0" smtClean="0"/>
          </a:p>
          <a:p>
            <a:endParaRPr lang="it-IT"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4734" t="4470" r="5323" b="28487"/>
          <a:stretch>
            <a:fillRect/>
          </a:stretch>
        </p:blipFill>
        <p:spPr bwMode="auto">
          <a:xfrm>
            <a:off x="5868144" y="1916832"/>
            <a:ext cx="3161951" cy="3744416"/>
          </a:xfrm>
          <a:prstGeom prst="rect">
            <a:avLst/>
          </a:prstGeom>
          <a:noFill/>
          <a:ln w="9525">
            <a:noFill/>
            <a:miter lim="800000"/>
            <a:headEnd/>
            <a:tailEnd/>
          </a:ln>
          <a:effectLst/>
        </p:spPr>
      </p:pic>
      <p:pic>
        <p:nvPicPr>
          <p:cNvPr id="11" name="Picture 2" descr="C:\Users\Utente\Documents\fisica\associazione\seminari\materia e energia oscura\figure\Mauretania1.jpg"/>
          <p:cNvPicPr>
            <a:picLocks noChangeAspect="1" noChangeArrowheads="1"/>
          </p:cNvPicPr>
          <p:nvPr/>
        </p:nvPicPr>
        <p:blipFill>
          <a:blip r:embed="rId4" cstate="print"/>
          <a:srcRect b="14179"/>
          <a:stretch>
            <a:fillRect/>
          </a:stretch>
        </p:blipFill>
        <p:spPr bwMode="auto">
          <a:xfrm>
            <a:off x="179511" y="86207"/>
            <a:ext cx="3070495" cy="1686609"/>
          </a:xfrm>
          <a:prstGeom prst="rect">
            <a:avLst/>
          </a:prstGeom>
          <a:noFill/>
        </p:spPr>
      </p:pic>
      <p:sp>
        <p:nvSpPr>
          <p:cNvPr id="12" name="CasellaDiTesto 11"/>
          <p:cNvSpPr txBox="1"/>
          <p:nvPr/>
        </p:nvSpPr>
        <p:spPr>
          <a:xfrm>
            <a:off x="3347864" y="171797"/>
            <a:ext cx="5796136"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storia inizia nel 1930 su un piroscafo in viaggio                    da Madras a Southampton</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3" name="CasellaDiTesto 12"/>
          <p:cNvSpPr txBox="1"/>
          <p:nvPr/>
        </p:nvSpPr>
        <p:spPr>
          <a:xfrm>
            <a:off x="35496" y="1834946"/>
            <a:ext cx="5832648" cy="3970318"/>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viaggio è lungo (18 giorni) e noioso e un giovane passeggero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Subrahmanyan</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Chandrasekhar</a:t>
            </a:r>
            <a:r>
              <a:rPr lang="it-IT" sz="2800" dirty="0" smtClean="0">
                <a:solidFill>
                  <a:schemeClr val="bg1"/>
                </a:solidFill>
                <a:effectLst>
                  <a:outerShdw blurRad="38100" dist="38100" dir="2700000" algn="tl">
                    <a:srgbClr val="000000">
                      <a:alpha val="43137"/>
                    </a:srgbClr>
                  </a:outerShdw>
                </a:effectLst>
                <a:latin typeface="Comic Sans MS" pitchFamily="66" charset="0"/>
              </a:rPr>
              <a:t>), per ingannare il tempo, calcola (con carta e matita!) la massa critica </a:t>
            </a:r>
            <a:r>
              <a:rPr lang="it-IT" sz="2800" dirty="0" smtClean="0">
                <a:solidFill>
                  <a:srgbClr val="FFC000"/>
                </a:solidFill>
                <a:effectLst>
                  <a:outerShdw blurRad="38100" dist="38100" dir="2700000" algn="tl">
                    <a:srgbClr val="000000">
                      <a:alpha val="43137"/>
                    </a:srgbClr>
                  </a:outerShdw>
                </a:effectLst>
                <a:latin typeface="Comic Sans MS" pitchFamily="66" charset="0"/>
              </a:rPr>
              <a:t>(</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rgbClr val="FFC000"/>
                </a:solidFill>
                <a:effectLst>
                  <a:outerShdw blurRad="38100" dist="38100" dir="2700000" algn="tl">
                    <a:srgbClr val="000000">
                      <a:alpha val="43137"/>
                    </a:srgbClr>
                  </a:outerShdw>
                </a:effectLst>
                <a:latin typeface="Comic Sans MS" pitchFamily="66" charset="0"/>
              </a:rPr>
              <a:t>Ch</a:t>
            </a:r>
            <a:r>
              <a:rPr lang="it-IT" sz="2800" dirty="0" smtClean="0">
                <a:solidFill>
                  <a:srgbClr val="FFC000"/>
                </a:solidFill>
                <a:effectLst>
                  <a:outerShdw blurRad="38100" dist="38100" dir="2700000" algn="tl">
                    <a:srgbClr val="000000">
                      <a:alpha val="43137"/>
                    </a:srgbClr>
                  </a:outerShdw>
                </a:effectLst>
                <a:latin typeface="Comic Sans MS" pitchFamily="66" charset="0"/>
              </a:rPr>
              <a:t>)</a:t>
            </a:r>
            <a:r>
              <a:rPr lang="it-IT" sz="2800" baseline="-250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alla quale un particolare tipo di stelle (</a:t>
            </a:r>
            <a:r>
              <a:rPr lang="it-IT" sz="2800" dirty="0" smtClean="0">
                <a:solidFill>
                  <a:srgbClr val="FFC000"/>
                </a:solidFill>
                <a:effectLst>
                  <a:outerShdw blurRad="38100" dist="38100" dir="2700000" algn="tl">
                    <a:srgbClr val="000000">
                      <a:alpha val="43137"/>
                    </a:srgbClr>
                  </a:outerShdw>
                </a:effectLst>
                <a:latin typeface="Comic Sans MS" pitchFamily="66" charset="0"/>
              </a:rPr>
              <a:t>le nane bianche</a:t>
            </a:r>
            <a:r>
              <a:rPr lang="it-IT" sz="2800" dirty="0" smtClean="0">
                <a:solidFill>
                  <a:schemeClr val="bg1"/>
                </a:solidFill>
                <a:effectLst>
                  <a:outerShdw blurRad="38100" dist="38100" dir="2700000" algn="tl">
                    <a:srgbClr val="000000">
                      <a:alpha val="43137"/>
                    </a:srgbClr>
                  </a:outerShdw>
                </a:effectLst>
                <a:latin typeface="Comic Sans MS" pitchFamily="66" charset="0"/>
              </a:rPr>
              <a:t>) si accendono in una supernova (sono le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supernovae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Ia</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539552" y="5787261"/>
            <a:ext cx="7992888"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Le nane bianche sono l’ultima fase di evoluzione delle stelle di piccola massa, come il sole.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548680"/>
            <a:ext cx="9144000" cy="1815882"/>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In una stella come il sole, quando è terminato l’idrogeno le reazioni nucleari cessano all'interno del nucleo, che in tal modo comincia a contrarsi a causa della sua stessa forza di gravità.</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0" y="4635133"/>
            <a:ext cx="9144000"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a:t>
            </a:r>
            <a:r>
              <a:rPr lang="it-IT" sz="2800" dirty="0" smtClean="0">
                <a:solidFill>
                  <a:srgbClr val="FFC000"/>
                </a:solidFill>
                <a:effectLst>
                  <a:outerShdw blurRad="38100" dist="38100" dir="2700000" algn="tl">
                    <a:srgbClr val="000000">
                      <a:alpha val="43137"/>
                    </a:srgbClr>
                  </a:outerShdw>
                </a:effectLst>
                <a:latin typeface="Comic Sans MS" pitchFamily="66" charset="0"/>
              </a:rPr>
              <a:t>fusione dell’elio </a:t>
            </a:r>
            <a:r>
              <a:rPr lang="it-IT" sz="2800" dirty="0" smtClean="0">
                <a:solidFill>
                  <a:schemeClr val="bg1"/>
                </a:solidFill>
                <a:effectLst>
                  <a:outerShdw blurRad="38100" dist="38100" dir="2700000" algn="tl">
                    <a:srgbClr val="000000">
                      <a:alpha val="43137"/>
                    </a:srgbClr>
                  </a:outerShdw>
                </a:effectLst>
                <a:latin typeface="Comic Sans MS" pitchFamily="66" charset="0"/>
              </a:rPr>
              <a:t>produce in larga misura solo due nuovi elementi: </a:t>
            </a:r>
            <a:r>
              <a:rPr lang="it-IT" sz="2800" dirty="0" smtClean="0">
                <a:solidFill>
                  <a:srgbClr val="FFC000"/>
                </a:solidFill>
                <a:effectLst>
                  <a:outerShdw blurRad="38100" dist="38100" dir="2700000" algn="tl">
                    <a:srgbClr val="000000">
                      <a:alpha val="43137"/>
                    </a:srgbClr>
                  </a:outerShdw>
                </a:effectLst>
                <a:latin typeface="Comic Sans MS" pitchFamily="66" charset="0"/>
              </a:rPr>
              <a:t>Carbonio e Ossigeno</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35496" y="2780928"/>
            <a:ext cx="9144000"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contrazione produce un aumento di temperatura del nucleo che è in grado di accendere il processo di                   </a:t>
            </a:r>
            <a:r>
              <a:rPr lang="it-IT" sz="2800" dirty="0" smtClean="0">
                <a:solidFill>
                  <a:srgbClr val="FFC000"/>
                </a:solidFill>
                <a:effectLst>
                  <a:outerShdw blurRad="38100" dist="38100" dir="2700000" algn="tl">
                    <a:srgbClr val="000000">
                      <a:alpha val="43137"/>
                    </a:srgbClr>
                  </a:outerShdw>
                </a:effectLst>
                <a:latin typeface="Comic Sans MS" pitchFamily="66" charset="0"/>
              </a:rPr>
              <a:t>fusione dell’elio</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r>
              <a:rPr lang="it-IT" sz="2800" dirty="0" smtClean="0">
                <a:effectLst>
                  <a:outerShdw blurRad="38100" dist="38100" dir="2700000" algn="tl">
                    <a:srgbClr val="000000">
                      <a:alpha val="43137"/>
                    </a:srgbClr>
                  </a:outerShdw>
                </a:effectLst>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1196752"/>
            <a:ext cx="4932040" cy="3108543"/>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grande energia sviluppata dalla fusione dell’elio fa espandere enormemente la stella (mentre il nucleo continua a contrarsi) facendola diventare una   </a:t>
            </a:r>
            <a:r>
              <a:rPr lang="it-IT" sz="2800" i="1" dirty="0" smtClean="0">
                <a:solidFill>
                  <a:srgbClr val="FF0000"/>
                </a:solidFill>
                <a:effectLst>
                  <a:outerShdw blurRad="38100" dist="38100" dir="2700000" algn="tl">
                    <a:srgbClr val="000000">
                      <a:alpha val="43137"/>
                    </a:srgbClr>
                  </a:outerShdw>
                </a:effectLst>
                <a:latin typeface="Comic Sans MS" pitchFamily="66" charset="0"/>
              </a:rPr>
              <a:t>Gigante Rossa</a:t>
            </a:r>
            <a:endParaRPr lang="it-IT" sz="2800"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0" y="188640"/>
            <a:ext cx="9144000" cy="707886"/>
          </a:xfrm>
          <a:prstGeom prst="rect">
            <a:avLst/>
          </a:prstGeom>
          <a:noFill/>
        </p:spPr>
        <p:txBody>
          <a:bodyPr wrap="square" rtlCol="0">
            <a:spAutoFit/>
          </a:bodyPr>
          <a:lstStyle/>
          <a:p>
            <a:pPr algn="ctr"/>
            <a:r>
              <a:rPr lang="it-IT" sz="4000" dirty="0" smtClean="0">
                <a:solidFill>
                  <a:srgbClr val="FFC000"/>
                </a:solidFill>
                <a:effectLst>
                  <a:outerShdw blurRad="38100" dist="38100" dir="2700000" algn="tl">
                    <a:srgbClr val="000000">
                      <a:alpha val="43137"/>
                    </a:srgbClr>
                  </a:outerShdw>
                </a:effectLst>
                <a:latin typeface="Comic Sans MS" pitchFamily="66" charset="0"/>
              </a:rPr>
              <a:t>Ma cosa succede alla stella?</a:t>
            </a:r>
            <a:endParaRPr lang="it-IT" sz="40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9" name="Picture 2" descr="C:\Users\Utente\Documents\fisica\associazione\seminari\materia e energia oscura\figure\728px-Sun_red_giant_it_svg.png"/>
          <p:cNvPicPr>
            <a:picLocks noChangeAspect="1" noChangeArrowheads="1"/>
          </p:cNvPicPr>
          <p:nvPr/>
        </p:nvPicPr>
        <p:blipFill>
          <a:blip r:embed="rId3" cstate="print"/>
          <a:srcRect/>
          <a:stretch>
            <a:fillRect/>
          </a:stretch>
        </p:blipFill>
        <p:spPr bwMode="auto">
          <a:xfrm>
            <a:off x="5148064" y="963518"/>
            <a:ext cx="3467100" cy="3076575"/>
          </a:xfrm>
          <a:prstGeom prst="rect">
            <a:avLst/>
          </a:prstGeom>
          <a:noFill/>
        </p:spPr>
      </p:pic>
      <p:pic>
        <p:nvPicPr>
          <p:cNvPr id="10" name="Picture 3" descr="C:\Users\Utente\Documents\fisica\associazione\seminari\materia e energia oscura\figure\gigante rossa 1.png"/>
          <p:cNvPicPr>
            <a:picLocks noChangeAspect="1" noChangeArrowheads="1"/>
          </p:cNvPicPr>
          <p:nvPr/>
        </p:nvPicPr>
        <p:blipFill>
          <a:blip r:embed="rId4" cstate="print"/>
          <a:srcRect/>
          <a:stretch>
            <a:fillRect/>
          </a:stretch>
        </p:blipFill>
        <p:spPr bwMode="auto">
          <a:xfrm>
            <a:off x="5148064" y="4365104"/>
            <a:ext cx="3456384" cy="1935576"/>
          </a:xfrm>
          <a:prstGeom prst="rect">
            <a:avLst/>
          </a:prstGeom>
          <a:noFill/>
        </p:spPr>
      </p:pic>
      <p:sp>
        <p:nvSpPr>
          <p:cNvPr id="11" name="CasellaDiTesto 10"/>
          <p:cNvSpPr txBox="1"/>
          <p:nvPr/>
        </p:nvSpPr>
        <p:spPr>
          <a:xfrm>
            <a:off x="179512" y="4437112"/>
            <a:ext cx="4572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L’espansione provoca una diminuzione notevole di temperatura: per questo il colore della stella si sposta verso il rosso </a:t>
            </a:r>
            <a:endParaRPr lang="it-IT" sz="28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0"/>
                                        <p:tgtEl>
                                          <p:spTgt spid="7"/>
                                        </p:tgtEl>
                                      </p:cBhvr>
                                    </p:animEffect>
                                  </p:childTnLst>
                                </p:cTn>
                              </p:par>
                            </p:childTnLst>
                          </p:cTn>
                        </p:par>
                        <p:par>
                          <p:cTn id="13" fill="hold">
                            <p:stCondLst>
                              <p:cond delay="5000"/>
                            </p:stCondLst>
                            <p:childTnLst>
                              <p:par>
                                <p:cTn id="14" presetID="55"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0" fill="hold"/>
                                        <p:tgtEl>
                                          <p:spTgt spid="9"/>
                                        </p:tgtEl>
                                        <p:attrNameLst>
                                          <p:attrName>ppt_w</p:attrName>
                                        </p:attrNameLst>
                                      </p:cBhvr>
                                      <p:tavLst>
                                        <p:tav tm="0">
                                          <p:val>
                                            <p:strVal val="#ppt_w*0.70"/>
                                          </p:val>
                                        </p:tav>
                                        <p:tav tm="100000">
                                          <p:val>
                                            <p:strVal val="#ppt_w"/>
                                          </p:val>
                                        </p:tav>
                                      </p:tavLst>
                                    </p:anim>
                                    <p:anim calcmode="lin" valueType="num">
                                      <p:cBhvr>
                                        <p:cTn id="17" dur="3000" fill="hold"/>
                                        <p:tgtEl>
                                          <p:spTgt spid="9"/>
                                        </p:tgtEl>
                                        <p:attrNameLst>
                                          <p:attrName>ppt_h</p:attrName>
                                        </p:attrNameLst>
                                      </p:cBhvr>
                                      <p:tavLst>
                                        <p:tav tm="0">
                                          <p:val>
                                            <p:strVal val="#ppt_h"/>
                                          </p:val>
                                        </p:tav>
                                        <p:tav tm="100000">
                                          <p:val>
                                            <p:strVal val="#ppt_h"/>
                                          </p:val>
                                        </p:tav>
                                      </p:tavLst>
                                    </p:anim>
                                    <p:animEffect transition="in" filter="fade">
                                      <p:cBhvr>
                                        <p:cTn id="18" dur="3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3000" fill="hold"/>
                                        <p:tgtEl>
                                          <p:spTgt spid="10"/>
                                        </p:tgtEl>
                                        <p:attrNameLst>
                                          <p:attrName>ppt_w</p:attrName>
                                        </p:attrNameLst>
                                      </p:cBhvr>
                                      <p:tavLst>
                                        <p:tav tm="0">
                                          <p:val>
                                            <p:strVal val="#ppt_w*0.70"/>
                                          </p:val>
                                        </p:tav>
                                        <p:tav tm="100000">
                                          <p:val>
                                            <p:strVal val="#ppt_w"/>
                                          </p:val>
                                        </p:tav>
                                      </p:tavLst>
                                    </p:anim>
                                    <p:anim calcmode="lin" valueType="num">
                                      <p:cBhvr>
                                        <p:cTn id="24" dur="3000" fill="hold"/>
                                        <p:tgtEl>
                                          <p:spTgt spid="10"/>
                                        </p:tgtEl>
                                        <p:attrNameLst>
                                          <p:attrName>ppt_h</p:attrName>
                                        </p:attrNameLst>
                                      </p:cBhvr>
                                      <p:tavLst>
                                        <p:tav tm="0">
                                          <p:val>
                                            <p:strVal val="#ppt_h"/>
                                          </p:val>
                                        </p:tav>
                                        <p:tav tm="100000">
                                          <p:val>
                                            <p:strVal val="#ppt_h"/>
                                          </p:val>
                                        </p:tav>
                                      </p:tavLst>
                                    </p:anim>
                                    <p:animEffect transition="in" filter="fade">
                                      <p:cBhvr>
                                        <p:cTn id="25" dur="3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figure\Mira_1997.jpg"/>
          <p:cNvPicPr>
            <a:picLocks noChangeAspect="1" noChangeArrowheads="1"/>
          </p:cNvPicPr>
          <p:nvPr/>
        </p:nvPicPr>
        <p:blipFill>
          <a:blip r:embed="rId3" cstate="print"/>
          <a:srcRect/>
          <a:stretch>
            <a:fillRect/>
          </a:stretch>
        </p:blipFill>
        <p:spPr bwMode="auto">
          <a:xfrm>
            <a:off x="5270698" y="1196752"/>
            <a:ext cx="3333750" cy="3333750"/>
          </a:xfrm>
          <a:prstGeom prst="rect">
            <a:avLst/>
          </a:prstGeom>
          <a:noFill/>
        </p:spPr>
      </p:pic>
      <p:sp>
        <p:nvSpPr>
          <p:cNvPr id="6" name="CasellaDiTesto 5"/>
          <p:cNvSpPr txBox="1"/>
          <p:nvPr/>
        </p:nvSpPr>
        <p:spPr>
          <a:xfrm>
            <a:off x="5436096" y="4797152"/>
            <a:ext cx="2952328" cy="646331"/>
          </a:xfrm>
          <a:prstGeom prst="rect">
            <a:avLst/>
          </a:prstGeom>
          <a:noFill/>
        </p:spPr>
        <p:txBody>
          <a:bodyPr wrap="square" rtlCol="0">
            <a:spAutoFit/>
          </a:bodyPr>
          <a:lstStyle/>
          <a:p>
            <a:pPr algn="ctr"/>
            <a:r>
              <a:rPr lang="it-IT" sz="3600" dirty="0" smtClean="0">
                <a:solidFill>
                  <a:srgbClr val="FF0000"/>
                </a:solidFill>
              </a:rPr>
              <a:t>Mira 1997</a:t>
            </a:r>
            <a:endParaRPr lang="it-IT" sz="3600" dirty="0">
              <a:solidFill>
                <a:srgbClr val="FF0000"/>
              </a:solidFill>
            </a:endParaRPr>
          </a:p>
        </p:txBody>
      </p:sp>
      <p:sp>
        <p:nvSpPr>
          <p:cNvPr id="5" name="CasellaDiTesto 4"/>
          <p:cNvSpPr txBox="1"/>
          <p:nvPr/>
        </p:nvSpPr>
        <p:spPr>
          <a:xfrm>
            <a:off x="179512" y="4437112"/>
            <a:ext cx="4572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Terminato anche l’elio</a:t>
            </a: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cessano le reazioni nucleari e la stella si contrae fortemente:</a:t>
            </a: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diventa una </a:t>
            </a:r>
            <a:r>
              <a:rPr lang="it-IT" sz="2800" i="1" dirty="0" smtClean="0">
                <a:solidFill>
                  <a:schemeClr val="bg1"/>
                </a:solidFill>
                <a:effectLst>
                  <a:outerShdw blurRad="38100" dist="38100" dir="2700000" algn="tl">
                    <a:srgbClr val="000000">
                      <a:alpha val="43137"/>
                    </a:srgbClr>
                  </a:outerShdw>
                </a:effectLst>
                <a:latin typeface="Comic Sans MS" pitchFamily="66" charset="0"/>
              </a:rPr>
              <a:t>Nana Bianca </a:t>
            </a:r>
            <a:endParaRPr lang="it-IT" sz="2800" i="1"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0" y="1196752"/>
            <a:ext cx="4932040" cy="3108543"/>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grande energia sviluppata dalla fusione dell’elio fa espandere enormemente la stella (mentre il nucleo continua a contrarsi) facendola diventare una   </a:t>
            </a:r>
            <a:r>
              <a:rPr lang="it-IT" sz="2800" i="1" dirty="0" smtClean="0">
                <a:solidFill>
                  <a:srgbClr val="FF0000"/>
                </a:solidFill>
                <a:effectLst>
                  <a:outerShdw blurRad="38100" dist="38100" dir="2700000" algn="tl">
                    <a:srgbClr val="000000">
                      <a:alpha val="43137"/>
                    </a:srgbClr>
                  </a:outerShdw>
                </a:effectLst>
                <a:latin typeface="Comic Sans MS" pitchFamily="66" charset="0"/>
              </a:rPr>
              <a:t>Gigante Rossa</a:t>
            </a:r>
            <a:endParaRPr lang="it-IT" sz="2800"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0" y="188640"/>
            <a:ext cx="9144000" cy="707886"/>
          </a:xfrm>
          <a:prstGeom prst="rect">
            <a:avLst/>
          </a:prstGeom>
          <a:noFill/>
        </p:spPr>
        <p:txBody>
          <a:bodyPr wrap="square" rtlCol="0">
            <a:spAutoFit/>
          </a:bodyPr>
          <a:lstStyle/>
          <a:p>
            <a:pPr algn="ctr"/>
            <a:r>
              <a:rPr lang="it-IT" sz="4000" dirty="0" smtClean="0">
                <a:solidFill>
                  <a:srgbClr val="FFC000"/>
                </a:solidFill>
                <a:effectLst>
                  <a:outerShdw blurRad="38100" dist="38100" dir="2700000" algn="tl">
                    <a:srgbClr val="000000">
                      <a:alpha val="43137"/>
                    </a:srgbClr>
                  </a:outerShdw>
                </a:effectLst>
                <a:latin typeface="Comic Sans MS" pitchFamily="66" charset="0"/>
              </a:rPr>
              <a:t>Ma cosa succede alla stella?</a:t>
            </a:r>
            <a:endParaRPr lang="it-IT" sz="40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p:val>
                                            <p:fltVal val="0"/>
                                          </p:val>
                                        </p:tav>
                                        <p:tav tm="100000">
                                          <p:val>
                                            <p:strVal val="#ppt_w"/>
                                          </p:val>
                                        </p:tav>
                                      </p:tavLst>
                                    </p:anim>
                                    <p:anim calcmode="lin" valueType="num">
                                      <p:cBhvr>
                                        <p:cTn id="8" dur="3000" fill="hold"/>
                                        <p:tgtEl>
                                          <p:spTgt spid="2050"/>
                                        </p:tgtEl>
                                        <p:attrNameLst>
                                          <p:attrName>ppt_h</p:attrName>
                                        </p:attrNameLst>
                                      </p:cBhvr>
                                      <p:tavLst>
                                        <p:tav tm="0">
                                          <p:val>
                                            <p:fltVal val="0"/>
                                          </p:val>
                                        </p:tav>
                                        <p:tav tm="100000">
                                          <p:val>
                                            <p:strVal val="#ppt_h"/>
                                          </p:val>
                                        </p:tav>
                                      </p:tavLst>
                                    </p:anim>
                                    <p:animEffect transition="in" filter="fade">
                                      <p:cBhvr>
                                        <p:cTn id="9" dur="3000"/>
                                        <p:tgtEl>
                                          <p:spTgt spid="2050"/>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4624"/>
            <a:ext cx="9144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nucleo di una nana bianca è dunque formato da carbonio  e ossigeno e la massa della stella non è più sostenuta dalla fusione nucleare, ma solo dalla pressione del </a:t>
            </a:r>
            <a:r>
              <a:rPr lang="it-IT" sz="2800" dirty="0" smtClean="0">
                <a:solidFill>
                  <a:srgbClr val="FFC000"/>
                </a:solidFill>
                <a:effectLst>
                  <a:outerShdw blurRad="38100" dist="38100" dir="2700000" algn="tl">
                    <a:srgbClr val="000000">
                      <a:alpha val="43137"/>
                    </a:srgbClr>
                  </a:outerShdw>
                </a:effectLst>
                <a:latin typeface="Comic Sans MS" pitchFamily="66" charset="0"/>
              </a:rPr>
              <a:t>“gas di elettroni degenerati” </a:t>
            </a:r>
          </a:p>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(principio di esclusione di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Pauli</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2" name="Picture 2" descr="C:\Users\Utente\Documents\fisica\associazione\seminari\materia e energia oscura\figure\nana bianca 2.png"/>
          <p:cNvPicPr>
            <a:picLocks noChangeAspect="1" noChangeArrowheads="1"/>
          </p:cNvPicPr>
          <p:nvPr/>
        </p:nvPicPr>
        <p:blipFill>
          <a:blip r:embed="rId3" cstate="print"/>
          <a:srcRect/>
          <a:stretch>
            <a:fillRect/>
          </a:stretch>
        </p:blipFill>
        <p:spPr bwMode="auto">
          <a:xfrm>
            <a:off x="5004048" y="2546469"/>
            <a:ext cx="4125763" cy="3978875"/>
          </a:xfrm>
          <a:prstGeom prst="rect">
            <a:avLst/>
          </a:prstGeom>
          <a:noFill/>
        </p:spPr>
      </p:pic>
      <p:sp>
        <p:nvSpPr>
          <p:cNvPr id="8" name="CasellaDiTesto 7"/>
          <p:cNvSpPr txBox="1"/>
          <p:nvPr/>
        </p:nvSpPr>
        <p:spPr>
          <a:xfrm>
            <a:off x="179512" y="2555026"/>
            <a:ext cx="4824536" cy="3970318"/>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Tipicamente le nane bianche hanno una dimensione dell’ordine della terra con una massa dell’ordine di quella del sole, una temperatura superficiale di più di 250.000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°K</a:t>
            </a:r>
            <a:r>
              <a:rPr lang="it-IT" sz="2800" dirty="0" smtClean="0">
                <a:solidFill>
                  <a:schemeClr val="bg1"/>
                </a:solidFill>
                <a:effectLst>
                  <a:outerShdw blurRad="38100" dist="38100" dir="2700000" algn="tl">
                    <a:srgbClr val="000000">
                      <a:alpha val="43137"/>
                    </a:srgbClr>
                  </a:outerShdw>
                </a:effectLst>
                <a:latin typeface="Comic Sans MS" pitchFamily="66" charset="0"/>
              </a:rPr>
              <a:t> e così irradiano luce bianca via via che si raffreddano</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4624"/>
            <a:ext cx="9144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nucleo di una nana bianca è formato essenzialmente da carbonio e ossigeno e la massa della stella non è più sostenuta dalla fusione nucleare, ma solo dalla pressione del </a:t>
            </a:r>
            <a:r>
              <a:rPr lang="it-IT" sz="2800" dirty="0" smtClean="0">
                <a:solidFill>
                  <a:srgbClr val="FFC000"/>
                </a:solidFill>
                <a:effectLst>
                  <a:outerShdw blurRad="38100" dist="38100" dir="2700000" algn="tl">
                    <a:srgbClr val="000000">
                      <a:alpha val="43137"/>
                    </a:srgbClr>
                  </a:outerShdw>
                </a:effectLst>
                <a:latin typeface="Comic Sans MS" pitchFamily="66" charset="0"/>
              </a:rPr>
              <a:t>“gas di elettroni degenerati” </a:t>
            </a:r>
          </a:p>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(principio di esclusione di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Pauli</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2" name="Picture 2" descr="C:\Users\Utente\Documents\fisica\associazione\seminari\materia e energia oscura\figure\nana bianca 2.png"/>
          <p:cNvPicPr>
            <a:picLocks noChangeAspect="1" noChangeArrowheads="1"/>
          </p:cNvPicPr>
          <p:nvPr/>
        </p:nvPicPr>
        <p:blipFill>
          <a:blip r:embed="rId3" cstate="print"/>
          <a:srcRect/>
          <a:stretch>
            <a:fillRect/>
          </a:stretch>
        </p:blipFill>
        <p:spPr bwMode="auto">
          <a:xfrm>
            <a:off x="5004048" y="2546469"/>
            <a:ext cx="4125763" cy="3978875"/>
          </a:xfrm>
          <a:prstGeom prst="rect">
            <a:avLst/>
          </a:prstGeom>
          <a:noFill/>
        </p:spPr>
      </p:pic>
      <p:sp>
        <p:nvSpPr>
          <p:cNvPr id="8" name="CasellaDiTesto 7"/>
          <p:cNvSpPr txBox="1"/>
          <p:nvPr/>
        </p:nvSpPr>
        <p:spPr>
          <a:xfrm>
            <a:off x="395536" y="2697882"/>
            <a:ext cx="4824536" cy="3539430"/>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Gli elementi si stratificano secondo il peso atomico:</a:t>
            </a:r>
          </a:p>
          <a:p>
            <a:r>
              <a:rPr lang="it-IT" sz="2800" dirty="0" smtClean="0">
                <a:solidFill>
                  <a:schemeClr val="bg1"/>
                </a:solidFill>
                <a:effectLst>
                  <a:outerShdw blurRad="38100" dist="38100" dir="2700000" algn="tl">
                    <a:srgbClr val="000000">
                      <a:alpha val="43137"/>
                    </a:srgbClr>
                  </a:outerShdw>
                </a:effectLst>
                <a:latin typeface="Comic Sans MS" pitchFamily="66" charset="0"/>
              </a:rPr>
              <a:t>il nucleo è composto da Ossigeno (p.a. 16) circondato da un immenso </a:t>
            </a:r>
            <a:r>
              <a:rPr lang="it-IT" sz="2800" dirty="0" smtClean="0">
                <a:solidFill>
                  <a:srgbClr val="FFC000"/>
                </a:solidFill>
                <a:effectLst>
                  <a:outerShdw blurRad="38100" dist="38100" dir="2700000" algn="tl">
                    <a:srgbClr val="000000">
                      <a:alpha val="43137"/>
                    </a:srgbClr>
                  </a:outerShdw>
                </a:effectLst>
                <a:latin typeface="Comic Sans MS" pitchFamily="66" charset="0"/>
              </a:rPr>
              <a:t>Diamante</a:t>
            </a:r>
            <a:r>
              <a:rPr lang="it-IT" sz="2800" dirty="0" smtClean="0">
                <a:solidFill>
                  <a:schemeClr val="bg1"/>
                </a:solidFill>
                <a:effectLst>
                  <a:outerShdw blurRad="38100" dist="38100" dir="2700000" algn="tl">
                    <a:srgbClr val="000000">
                      <a:alpha val="43137"/>
                    </a:srgbClr>
                  </a:outerShdw>
                </a:effectLst>
                <a:latin typeface="Comic Sans MS" pitchFamily="66" charset="0"/>
              </a:rPr>
              <a:t> (p.a. 12);</a:t>
            </a:r>
          </a:p>
          <a:p>
            <a:r>
              <a:rPr lang="it-IT" sz="2800" dirty="0" smtClean="0">
                <a:solidFill>
                  <a:schemeClr val="bg1"/>
                </a:solidFill>
                <a:effectLst>
                  <a:outerShdw blurRad="38100" dist="38100" dir="2700000" algn="tl">
                    <a:srgbClr val="000000">
                      <a:alpha val="43137"/>
                    </a:srgbClr>
                  </a:outerShdw>
                </a:effectLst>
                <a:latin typeface="Comic Sans MS" pitchFamily="66" charset="0"/>
              </a:rPr>
              <a:t> i residui di Elio e Idrogeno formano un sottile crosta</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figure\Sirius_A_and_B_Hubble_photo_editted.png"/>
          <p:cNvPicPr>
            <a:picLocks noChangeAspect="1" noChangeArrowheads="1"/>
          </p:cNvPicPr>
          <p:nvPr/>
        </p:nvPicPr>
        <p:blipFill>
          <a:blip r:embed="rId3" cstate="print"/>
          <a:srcRect/>
          <a:stretch>
            <a:fillRect/>
          </a:stretch>
        </p:blipFill>
        <p:spPr bwMode="auto">
          <a:xfrm>
            <a:off x="2555776" y="2758777"/>
            <a:ext cx="3514725" cy="3838575"/>
          </a:xfrm>
          <a:prstGeom prst="rect">
            <a:avLst/>
          </a:prstGeom>
          <a:noFill/>
        </p:spPr>
      </p:pic>
      <p:sp>
        <p:nvSpPr>
          <p:cNvPr id="11" name="CasellaDiTesto 10"/>
          <p:cNvSpPr txBox="1"/>
          <p:nvPr/>
        </p:nvSpPr>
        <p:spPr>
          <a:xfrm>
            <a:off x="755576" y="5423073"/>
            <a:ext cx="1584176" cy="400110"/>
          </a:xfrm>
          <a:prstGeom prst="rect">
            <a:avLst/>
          </a:prstGeom>
          <a:noFill/>
        </p:spPr>
        <p:txBody>
          <a:bodyPr wrap="square" rtlCol="0">
            <a:spAutoFit/>
          </a:bodyPr>
          <a:lstStyle/>
          <a:p>
            <a:pPr algn="r"/>
            <a:r>
              <a:rPr lang="it-IT" sz="2000" dirty="0" smtClean="0">
                <a:solidFill>
                  <a:schemeClr val="bg1"/>
                </a:solidFill>
                <a:effectLst>
                  <a:outerShdw blurRad="38100" dist="38100" dir="2700000" algn="tl">
                    <a:srgbClr val="000000">
                      <a:alpha val="43137"/>
                    </a:srgbClr>
                  </a:outerShdw>
                </a:effectLst>
                <a:latin typeface="Comic Sans MS" pitchFamily="66" charset="0"/>
              </a:rPr>
              <a:t>Sirio B</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2" name="CasellaDiTesto 11"/>
          <p:cNvSpPr txBox="1"/>
          <p:nvPr/>
        </p:nvSpPr>
        <p:spPr>
          <a:xfrm>
            <a:off x="6588224" y="4414961"/>
            <a:ext cx="1584176" cy="400110"/>
          </a:xfrm>
          <a:prstGeom prst="rect">
            <a:avLst/>
          </a:prstGeom>
          <a:noFill/>
        </p:spPr>
        <p:txBody>
          <a:bodyPr wrap="square" rtlCol="0">
            <a:spAutoFit/>
          </a:bodyPr>
          <a:lstStyle/>
          <a:p>
            <a:r>
              <a:rPr lang="it-IT" sz="2000" dirty="0" smtClean="0">
                <a:solidFill>
                  <a:schemeClr val="bg1"/>
                </a:solidFill>
                <a:effectLst>
                  <a:outerShdw blurRad="38100" dist="38100" dir="2700000" algn="tl">
                    <a:srgbClr val="000000">
                      <a:alpha val="43137"/>
                    </a:srgbClr>
                  </a:outerShdw>
                </a:effectLst>
                <a:latin typeface="Comic Sans MS" pitchFamily="66" charset="0"/>
              </a:rPr>
              <a:t>Sirio A</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cxnSp>
        <p:nvCxnSpPr>
          <p:cNvPr id="14" name="Connettore 2 13"/>
          <p:cNvCxnSpPr/>
          <p:nvPr/>
        </p:nvCxnSpPr>
        <p:spPr>
          <a:xfrm flipH="1">
            <a:off x="5436096" y="4630985"/>
            <a:ext cx="936104"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0" y="44624"/>
            <a:ext cx="9144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nucleo di una nana bianca è formato essenzialmente da carbonio e ossigeno e la massa della stella non è più sostenuta dalla fusione nucleare, ma solo dalla pressione del </a:t>
            </a:r>
            <a:r>
              <a:rPr lang="it-IT" sz="2800" dirty="0" smtClean="0">
                <a:solidFill>
                  <a:srgbClr val="FFC000"/>
                </a:solidFill>
                <a:effectLst>
                  <a:outerShdw blurRad="38100" dist="38100" dir="2700000" algn="tl">
                    <a:srgbClr val="000000">
                      <a:alpha val="43137"/>
                    </a:srgbClr>
                  </a:outerShdw>
                </a:effectLst>
                <a:latin typeface="Comic Sans MS" pitchFamily="66" charset="0"/>
              </a:rPr>
              <a:t>“gas di elettroni degenerati” </a:t>
            </a:r>
          </a:p>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(principio di esclusione di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Pauli</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16632"/>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Una nana bianca che non è esplosa vuol dire che ha una massa inferiore alla massa critica calcolata da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Chandrasekhar</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chemeClr val="bg1"/>
                </a:solidFill>
                <a:effectLst>
                  <a:outerShdw blurRad="38100" dist="38100" dir="2700000" algn="tl">
                    <a:srgbClr val="000000">
                      <a:alpha val="43137"/>
                    </a:srgbClr>
                  </a:outerShdw>
                </a:effectLst>
                <a:latin typeface="Comic Sans MS" pitchFamily="66" charset="0"/>
              </a:rPr>
              <a:t>Ch</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2050" name="Picture 2" descr="C:\Users\Utente\Documents\fisica\associazione\seminari\materia e energia oscura\figure\Sirius_A_and_B_Hubble_photo_editted.png"/>
          <p:cNvPicPr>
            <a:picLocks noChangeAspect="1" noChangeArrowheads="1"/>
          </p:cNvPicPr>
          <p:nvPr/>
        </p:nvPicPr>
        <p:blipFill>
          <a:blip r:embed="rId3" cstate="print"/>
          <a:srcRect/>
          <a:stretch>
            <a:fillRect/>
          </a:stretch>
        </p:blipFill>
        <p:spPr bwMode="auto">
          <a:xfrm>
            <a:off x="2555776" y="2758777"/>
            <a:ext cx="3514725" cy="3838575"/>
          </a:xfrm>
          <a:prstGeom prst="rect">
            <a:avLst/>
          </a:prstGeom>
          <a:noFill/>
        </p:spPr>
      </p:pic>
      <p:sp>
        <p:nvSpPr>
          <p:cNvPr id="11" name="CasellaDiTesto 10"/>
          <p:cNvSpPr txBox="1"/>
          <p:nvPr/>
        </p:nvSpPr>
        <p:spPr>
          <a:xfrm>
            <a:off x="755576" y="5423073"/>
            <a:ext cx="1584176" cy="400110"/>
          </a:xfrm>
          <a:prstGeom prst="rect">
            <a:avLst/>
          </a:prstGeom>
          <a:noFill/>
        </p:spPr>
        <p:txBody>
          <a:bodyPr wrap="square" rtlCol="0">
            <a:spAutoFit/>
          </a:bodyPr>
          <a:lstStyle/>
          <a:p>
            <a:pPr algn="r"/>
            <a:r>
              <a:rPr lang="it-IT" sz="2000" dirty="0" smtClean="0">
                <a:solidFill>
                  <a:schemeClr val="bg1"/>
                </a:solidFill>
                <a:effectLst>
                  <a:outerShdw blurRad="38100" dist="38100" dir="2700000" algn="tl">
                    <a:srgbClr val="000000">
                      <a:alpha val="43137"/>
                    </a:srgbClr>
                  </a:outerShdw>
                </a:effectLst>
                <a:latin typeface="Comic Sans MS" pitchFamily="66" charset="0"/>
              </a:rPr>
              <a:t>Sirio B</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2" name="CasellaDiTesto 11"/>
          <p:cNvSpPr txBox="1"/>
          <p:nvPr/>
        </p:nvSpPr>
        <p:spPr>
          <a:xfrm>
            <a:off x="6588224" y="4414961"/>
            <a:ext cx="1584176" cy="400110"/>
          </a:xfrm>
          <a:prstGeom prst="rect">
            <a:avLst/>
          </a:prstGeom>
          <a:noFill/>
        </p:spPr>
        <p:txBody>
          <a:bodyPr wrap="square" rtlCol="0">
            <a:spAutoFit/>
          </a:bodyPr>
          <a:lstStyle/>
          <a:p>
            <a:r>
              <a:rPr lang="it-IT" sz="2000" dirty="0" smtClean="0">
                <a:solidFill>
                  <a:schemeClr val="bg1"/>
                </a:solidFill>
                <a:effectLst>
                  <a:outerShdw blurRad="38100" dist="38100" dir="2700000" algn="tl">
                    <a:srgbClr val="000000">
                      <a:alpha val="43137"/>
                    </a:srgbClr>
                  </a:outerShdw>
                </a:effectLst>
                <a:latin typeface="Comic Sans MS" pitchFamily="66" charset="0"/>
              </a:rPr>
              <a:t>Sirio A</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cxnSp>
        <p:nvCxnSpPr>
          <p:cNvPr id="14" name="Connettore 2 13"/>
          <p:cNvCxnSpPr/>
          <p:nvPr/>
        </p:nvCxnSpPr>
        <p:spPr>
          <a:xfrm flipH="1">
            <a:off x="5436096" y="4630985"/>
            <a:ext cx="936104"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79512" y="1753652"/>
            <a:ext cx="8964488" cy="523220"/>
          </a:xfrm>
          <a:prstGeom prst="rect">
            <a:avLst/>
          </a:prstGeom>
          <a:noFill/>
        </p:spPr>
        <p:txBody>
          <a:bodyPr wrap="square" rtlCol="0">
            <a:spAutoFit/>
          </a:bodyPr>
          <a:lstStyle/>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Ma allora come possono esplodere le nane bianche?</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427984" y="260648"/>
            <a:ext cx="4176464" cy="2677656"/>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Se una nana bianca ha una stella compagna (sistema binario)  può aumentare la sua massa “mangiandosi” la sua sventurata compagna”</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9" name="CasellaDiTesto 8"/>
          <p:cNvSpPr txBox="1"/>
          <p:nvPr/>
        </p:nvSpPr>
        <p:spPr>
          <a:xfrm>
            <a:off x="0" y="3140968"/>
            <a:ext cx="9144000"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Quando la massa raggiunge il valore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rgbClr val="FFC000"/>
                </a:solidFill>
                <a:effectLst>
                  <a:outerShdw blurRad="38100" dist="38100" dir="2700000" algn="tl">
                    <a:srgbClr val="000000">
                      <a:alpha val="43137"/>
                    </a:srgbClr>
                  </a:outerShdw>
                </a:effectLst>
                <a:latin typeface="Comic Sans MS" pitchFamily="66" charset="0"/>
              </a:rPr>
              <a:t>Ch</a:t>
            </a:r>
            <a:r>
              <a:rPr lang="it-IT" sz="2800" dirty="0" smtClean="0">
                <a:solidFill>
                  <a:schemeClr val="bg1"/>
                </a:solidFill>
                <a:effectLst>
                  <a:outerShdw blurRad="38100" dist="38100" dir="2700000" algn="tl">
                    <a:srgbClr val="000000">
                      <a:alpha val="43137"/>
                    </a:srgbClr>
                  </a:outerShdw>
                </a:effectLst>
                <a:latin typeface="Comic Sans MS" pitchFamily="66" charset="0"/>
              </a:rPr>
              <a:t>, la pressione degli elettroni non sostiene più il peso della stella.    Si ha prima una implosione e poi, raggiunte le giuste condizioni di temperatura e densità si innesca la fusione del carbonio: </a:t>
            </a:r>
            <a:r>
              <a:rPr lang="it-IT" sz="2800" dirty="0" smtClean="0">
                <a:solidFill>
                  <a:srgbClr val="FFC000"/>
                </a:solidFill>
                <a:effectLst>
                  <a:outerShdw blurRad="38100" dist="38100" dir="2700000" algn="tl">
                    <a:srgbClr val="000000">
                      <a:alpha val="43137"/>
                    </a:srgbClr>
                  </a:outerShdw>
                </a:effectLst>
                <a:latin typeface="Comic Sans MS" pitchFamily="66" charset="0"/>
              </a:rPr>
              <a:t>la stella esplode</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3074" name="Picture 2" descr="C:\Users\Utente\Documents\fisica\associazione\seminari\materia e energia oscura\figure\Accretion_Disk_Binary_System.jpg"/>
          <p:cNvPicPr>
            <a:picLocks noChangeAspect="1" noChangeArrowheads="1"/>
          </p:cNvPicPr>
          <p:nvPr/>
        </p:nvPicPr>
        <p:blipFill>
          <a:blip r:embed="rId3" cstate="print"/>
          <a:srcRect/>
          <a:stretch>
            <a:fillRect/>
          </a:stretch>
        </p:blipFill>
        <p:spPr bwMode="auto">
          <a:xfrm>
            <a:off x="251520" y="260648"/>
            <a:ext cx="3810000" cy="2500313"/>
          </a:xfrm>
          <a:prstGeom prst="rect">
            <a:avLst/>
          </a:prstGeom>
          <a:noFill/>
        </p:spPr>
      </p:pic>
      <p:sp>
        <p:nvSpPr>
          <p:cNvPr id="5" name="CasellaDiTesto 4"/>
          <p:cNvSpPr txBox="1"/>
          <p:nvPr/>
        </p:nvSpPr>
        <p:spPr>
          <a:xfrm>
            <a:off x="0" y="5445224"/>
            <a:ext cx="9144000" cy="1384995"/>
          </a:xfrm>
          <a:prstGeom prst="rect">
            <a:avLst/>
          </a:prstGeom>
          <a:noFill/>
        </p:spPr>
        <p:txBody>
          <a:bodyPr wrap="square" rtlCol="0">
            <a:spAutoFit/>
          </a:bodyPr>
          <a:lstStyle/>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La supernova che ne deriva ha una luminosità che sorpassa largamente quella dell’intera galassia di cui fa parte!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55"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3000" fill="hold"/>
                                        <p:tgtEl>
                                          <p:spTgt spid="3074"/>
                                        </p:tgtEl>
                                        <p:attrNameLst>
                                          <p:attrName>ppt_w</p:attrName>
                                        </p:attrNameLst>
                                      </p:cBhvr>
                                      <p:tavLst>
                                        <p:tav tm="0">
                                          <p:val>
                                            <p:strVal val="#ppt_w*0.70"/>
                                          </p:val>
                                        </p:tav>
                                        <p:tav tm="100000">
                                          <p:val>
                                            <p:strVal val="#ppt_w"/>
                                          </p:val>
                                        </p:tav>
                                      </p:tavLst>
                                    </p:anim>
                                    <p:anim calcmode="lin" valueType="num">
                                      <p:cBhvr>
                                        <p:cTn id="12" dur="3000" fill="hold"/>
                                        <p:tgtEl>
                                          <p:spTgt spid="3074"/>
                                        </p:tgtEl>
                                        <p:attrNameLst>
                                          <p:attrName>ppt_h</p:attrName>
                                        </p:attrNameLst>
                                      </p:cBhvr>
                                      <p:tavLst>
                                        <p:tav tm="0">
                                          <p:val>
                                            <p:strVal val="#ppt_h"/>
                                          </p:val>
                                        </p:tav>
                                        <p:tav tm="100000">
                                          <p:val>
                                            <p:strVal val="#ppt_h"/>
                                          </p:val>
                                        </p:tav>
                                      </p:tavLst>
                                    </p:anim>
                                    <p:animEffect transition="in" filter="fade">
                                      <p:cBhvr>
                                        <p:cTn id="13" dur="3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260648"/>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fatto particolare è che questa massa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rgbClr val="FFC000"/>
                </a:solidFill>
                <a:effectLst>
                  <a:outerShdw blurRad="38100" dist="38100" dir="2700000" algn="tl">
                    <a:srgbClr val="000000">
                      <a:alpha val="43137"/>
                    </a:srgbClr>
                  </a:outerShdw>
                </a:effectLst>
                <a:latin typeface="Comic Sans MS" pitchFamily="66" charset="0"/>
              </a:rPr>
              <a:t>Ch</a:t>
            </a:r>
            <a:r>
              <a:rPr lang="it-IT" sz="2800" dirty="0" smtClean="0">
                <a:solidFill>
                  <a:schemeClr val="bg1"/>
                </a:solidFill>
                <a:effectLst>
                  <a:outerShdw blurRad="38100" dist="38100" dir="2700000" algn="tl">
                    <a:srgbClr val="000000">
                      <a:alpha val="43137"/>
                    </a:srgbClr>
                  </a:outerShdw>
                </a:effectLst>
                <a:latin typeface="Comic Sans MS" pitchFamily="66" charset="0"/>
              </a:rPr>
              <a:t>) dipende solo dalle costanti fondamentali della natura:</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251520" y="1844824"/>
            <a:ext cx="8640960" cy="523220"/>
          </a:xfrm>
          <a:prstGeom prst="rect">
            <a:avLst/>
          </a:prstGeom>
          <a:noFill/>
          <a:ln>
            <a:solidFill>
              <a:schemeClr val="bg1"/>
            </a:solidFill>
          </a:ln>
        </p:spPr>
        <p:txBody>
          <a:bodyPr wrap="square" rtlCol="0">
            <a:spAutoFit/>
          </a:bodyPr>
          <a:lstStyle/>
          <a:p>
            <a:pPr algn="ctr"/>
            <a:r>
              <a:rPr lang="it-IT" sz="2800" dirty="0" err="1" smtClean="0">
                <a:solidFill>
                  <a:schemeClr val="bg1"/>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chemeClr val="bg1"/>
                </a:solidFill>
                <a:effectLst>
                  <a:outerShdw blurRad="38100" dist="38100" dir="2700000" algn="tl">
                    <a:srgbClr val="000000">
                      <a:alpha val="43137"/>
                    </a:srgbClr>
                  </a:outerShdw>
                </a:effectLst>
                <a:latin typeface="Comic Sans MS" pitchFamily="66" charset="0"/>
              </a:rPr>
              <a:t>Ch</a:t>
            </a:r>
            <a:r>
              <a:rPr lang="it-IT" sz="2800" dirty="0" smtClean="0">
                <a:solidFill>
                  <a:schemeClr val="bg1"/>
                </a:solidFill>
                <a:effectLst>
                  <a:outerShdw blurRad="38100" dist="38100" dir="2700000" algn="tl">
                    <a:srgbClr val="000000">
                      <a:alpha val="43137"/>
                    </a:srgbClr>
                  </a:outerShdw>
                </a:effectLst>
                <a:latin typeface="Comic Sans MS" pitchFamily="66" charset="0"/>
              </a:rPr>
              <a:t> =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hc</a:t>
            </a:r>
            <a:r>
              <a:rPr lang="it-IT" sz="2800" dirty="0" smtClean="0">
                <a:solidFill>
                  <a:schemeClr val="bg1"/>
                </a:solidFill>
                <a:effectLst>
                  <a:outerShdw blurRad="38100" dist="38100" dir="2700000" algn="tl">
                    <a:srgbClr val="000000">
                      <a:alpha val="43137"/>
                    </a:srgbClr>
                  </a:outerShdw>
                </a:effectLst>
                <a:latin typeface="Comic Sans MS" pitchFamily="66" charset="0"/>
              </a:rPr>
              <a:t>/3G)</a:t>
            </a:r>
            <a:r>
              <a:rPr lang="it-IT" sz="2800" baseline="30000" dirty="0" smtClean="0">
                <a:solidFill>
                  <a:schemeClr val="bg1"/>
                </a:solidFill>
                <a:effectLst>
                  <a:outerShdw blurRad="38100" dist="38100" dir="2700000" algn="tl">
                    <a:srgbClr val="000000">
                      <a:alpha val="43137"/>
                    </a:srgbClr>
                  </a:outerShdw>
                </a:effectLst>
                <a:latin typeface="Comic Sans MS" pitchFamily="66" charset="0"/>
              </a:rPr>
              <a:t>3/2</a:t>
            </a:r>
            <a:r>
              <a:rPr lang="it-IT" sz="2800" dirty="0" smtClean="0">
                <a:solidFill>
                  <a:schemeClr val="bg1"/>
                </a:solidFill>
                <a:effectLst>
                  <a:outerShdw blurRad="38100" dist="38100" dir="2700000" algn="tl">
                    <a:srgbClr val="000000">
                      <a:alpha val="43137"/>
                    </a:srgbClr>
                  </a:outerShdw>
                </a:effectLst>
                <a:latin typeface="Comic Sans MS" pitchFamily="66" charset="0"/>
              </a:rPr>
              <a:t> (1/</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2800" dirty="0" err="1" smtClean="0">
                <a:solidFill>
                  <a:schemeClr val="bg1"/>
                </a:solidFill>
                <a:effectLst>
                  <a:outerShdw blurRad="38100" dist="38100" dir="2700000" algn="tl">
                    <a:srgbClr val="000000">
                      <a:alpha val="43137"/>
                    </a:srgbClr>
                  </a:outerShdw>
                </a:effectLst>
                <a:latin typeface="Comic Sans MS" pitchFamily="66" charset="0"/>
                <a:sym typeface="Symbol"/>
              </a:rPr>
              <a:t>m</a:t>
            </a:r>
            <a:r>
              <a:rPr lang="it-IT" sz="2800" baseline="-25000" dirty="0" err="1" smtClean="0">
                <a:solidFill>
                  <a:schemeClr val="bg1"/>
                </a:solidFill>
                <a:effectLst>
                  <a:outerShdw blurRad="38100" dist="38100" dir="2700000" algn="tl">
                    <a:srgbClr val="000000">
                      <a:alpha val="43137"/>
                    </a:srgbClr>
                  </a:outerShdw>
                </a:effectLst>
                <a:latin typeface="Comic Sans MS" pitchFamily="66" charset="0"/>
                <a:sym typeface="Symbol"/>
              </a:rPr>
              <a:t>p</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2800" baseline="30000" dirty="0" smtClean="0">
                <a:solidFill>
                  <a:schemeClr val="bg1"/>
                </a:solidFill>
                <a:effectLst>
                  <a:outerShdw blurRad="38100" dist="38100" dir="2700000" algn="tl">
                    <a:srgbClr val="000000">
                      <a:alpha val="43137"/>
                    </a:srgbClr>
                  </a:outerShdw>
                </a:effectLst>
                <a:latin typeface="Comic Sans MS" pitchFamily="66" charset="0"/>
                <a:sym typeface="Symbol"/>
              </a:rPr>
              <a:t>2</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2800" dirty="0" smtClean="0">
                <a:solidFill>
                  <a:srgbClr val="FFC000"/>
                </a:solidFill>
                <a:effectLst>
                  <a:outerShdw blurRad="38100" dist="38100" dir="2700000" algn="tl">
                    <a:srgbClr val="000000">
                      <a:alpha val="43137"/>
                    </a:srgbClr>
                  </a:outerShdw>
                </a:effectLst>
                <a:latin typeface="Comic Sans MS" pitchFamily="66" charset="0"/>
                <a:sym typeface="Symbol"/>
              </a:rPr>
              <a:t>1,457 masse solari</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179512" y="2708920"/>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L’intensità della luce emessa è sempre la stessa, per cui le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supernovae</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Ia</a:t>
            </a:r>
            <a:r>
              <a:rPr lang="it-IT" sz="2800" dirty="0" smtClean="0">
                <a:solidFill>
                  <a:schemeClr val="bg1"/>
                </a:solidFill>
                <a:effectLst>
                  <a:outerShdw blurRad="38100" dist="38100" dir="2700000" algn="tl">
                    <a:srgbClr val="000000">
                      <a:alpha val="43137"/>
                    </a:srgbClr>
                  </a:outerShdw>
                </a:effectLst>
                <a:latin typeface="Comic Sans MS" pitchFamily="66" charset="0"/>
              </a:rPr>
              <a:t> sono delle perfette </a:t>
            </a:r>
          </a:p>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“Candele Standard”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9" name="CasellaDiTesto 8"/>
          <p:cNvSpPr txBox="1"/>
          <p:nvPr/>
        </p:nvSpPr>
        <p:spPr>
          <a:xfrm>
            <a:off x="179512" y="4221088"/>
            <a:ext cx="8964488"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Misurandone la </a:t>
            </a:r>
            <a:r>
              <a:rPr lang="it-IT" sz="2800" dirty="0" smtClean="0">
                <a:solidFill>
                  <a:srgbClr val="FFC000"/>
                </a:solidFill>
                <a:effectLst>
                  <a:outerShdw blurRad="38100" dist="38100" dir="2700000" algn="tl">
                    <a:srgbClr val="000000">
                      <a:alpha val="43137"/>
                    </a:srgbClr>
                  </a:outerShdw>
                </a:effectLst>
                <a:latin typeface="Comic Sans MS" pitchFamily="66" charset="0"/>
              </a:rPr>
              <a:t>magnitudo</a:t>
            </a:r>
            <a:r>
              <a:rPr lang="it-IT" sz="2800" dirty="0" smtClean="0">
                <a:solidFill>
                  <a:schemeClr val="bg1"/>
                </a:solidFill>
                <a:effectLst>
                  <a:outerShdw blurRad="38100" dist="38100" dir="2700000" algn="tl">
                    <a:srgbClr val="000000">
                      <a:alpha val="43137"/>
                    </a:srgbClr>
                  </a:outerShdw>
                </a:effectLst>
                <a:latin typeface="Comic Sans MS" pitchFamily="66" charset="0"/>
              </a:rPr>
              <a:t>, possiamo dedurne la distanza da noi.</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10" name="CasellaDiTesto 9"/>
          <p:cNvSpPr txBox="1"/>
          <p:nvPr/>
        </p:nvSpPr>
        <p:spPr>
          <a:xfrm>
            <a:off x="72008" y="5212357"/>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Ma anche lo spettro della luce è caratteristico, in tal modo </a:t>
            </a:r>
            <a:r>
              <a:rPr lang="it-IT" sz="2800" dirty="0" smtClean="0">
                <a:solidFill>
                  <a:srgbClr val="FFC000"/>
                </a:solidFill>
                <a:effectLst>
                  <a:outerShdw blurRad="38100" dist="38100" dir="2700000" algn="tl">
                    <a:srgbClr val="000000">
                      <a:alpha val="43137"/>
                    </a:srgbClr>
                  </a:outerShdw>
                </a:effectLst>
                <a:latin typeface="Comic Sans MS" pitchFamily="66" charset="0"/>
              </a:rPr>
              <a:t>possiamo distinguere una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Ia</a:t>
            </a:r>
            <a:r>
              <a:rPr lang="it-IT" sz="2800" dirty="0" smtClean="0">
                <a:solidFill>
                  <a:srgbClr val="FFC000"/>
                </a:solidFill>
                <a:effectLst>
                  <a:outerShdw blurRad="38100" dist="38100" dir="2700000" algn="tl">
                    <a:srgbClr val="000000">
                      <a:alpha val="43137"/>
                    </a:srgbClr>
                  </a:outerShdw>
                </a:effectLst>
                <a:latin typeface="Comic Sans MS" pitchFamily="66" charset="0"/>
              </a:rPr>
              <a:t> dalle altre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supernovae</a:t>
            </a:r>
            <a:r>
              <a:rPr lang="it-IT" sz="2800" dirty="0" smtClean="0">
                <a:solidFill>
                  <a:srgbClr val="FFC000"/>
                </a:solidFill>
                <a:effectLst>
                  <a:outerShdw blurRad="38100" dist="38100" dir="2700000" algn="tl">
                    <a:srgbClr val="000000">
                      <a:alpha val="43137"/>
                    </a:srgbClr>
                  </a:outerShdw>
                </a:effectLst>
                <a:latin typeface="Comic Sans MS" pitchFamily="66" charset="0"/>
              </a:rPr>
              <a:t> non generate da una nana bianca</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strVal val="#ppt_w*0.70"/>
                                          </p:val>
                                        </p:tav>
                                        <p:tav tm="100000">
                                          <p:val>
                                            <p:strVal val="#ppt_w"/>
                                          </p:val>
                                        </p:tav>
                                      </p:tavLst>
                                    </p:anim>
                                    <p:anim calcmode="lin" valueType="num">
                                      <p:cBhvr>
                                        <p:cTn id="13" dur="3000" fill="hold"/>
                                        <p:tgtEl>
                                          <p:spTgt spid="7"/>
                                        </p:tgtEl>
                                        <p:attrNameLst>
                                          <p:attrName>ppt_h</p:attrName>
                                        </p:attrNameLst>
                                      </p:cBhvr>
                                      <p:tavLst>
                                        <p:tav tm="0">
                                          <p:val>
                                            <p:strVal val="#ppt_h"/>
                                          </p:val>
                                        </p:tav>
                                        <p:tav tm="100000">
                                          <p:val>
                                            <p:strVal val="#ppt_h"/>
                                          </p:val>
                                        </p:tav>
                                      </p:tavLst>
                                    </p:anim>
                                    <p:animEffect transition="in" filter="fade">
                                      <p:cBhvr>
                                        <p:cTn id="14" dur="3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1569660"/>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Questi tre problemi si sono accompagnati in questi ultimi anni ad una sorprendente ed inattesa scoperta …</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3" name="Picture 2" descr="C:\Users\alberto\Documents\fisica\associazione\seminari\J_PSI deutsch\NGC_4414_(NASA-me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3429000"/>
            <a:ext cx="3888432" cy="32112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sellaDiTesto 3"/>
          <p:cNvSpPr txBox="1"/>
          <p:nvPr/>
        </p:nvSpPr>
        <p:spPr>
          <a:xfrm>
            <a:off x="0" y="1700808"/>
            <a:ext cx="9144000" cy="1569660"/>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 c’è qualcosa di </a:t>
            </a:r>
            <a:r>
              <a:rPr lang="it-IT" sz="3200" dirty="0" smtClean="0">
                <a:solidFill>
                  <a:srgbClr val="FFC000"/>
                </a:solidFill>
                <a:effectLst>
                  <a:outerShdw blurRad="38100" dist="38100" dir="2700000" algn="tl">
                    <a:srgbClr val="000000">
                      <a:alpha val="43137"/>
                    </a:srgbClr>
                  </a:outerShdw>
                </a:effectLst>
                <a:latin typeface="Comic Sans MS" pitchFamily="66" charset="0"/>
              </a:rPr>
              <a:t>alieno</a:t>
            </a:r>
            <a:r>
              <a:rPr lang="it-IT" sz="3200" dirty="0" smtClean="0">
                <a:solidFill>
                  <a:schemeClr val="bg1"/>
                </a:solidFill>
                <a:effectLst>
                  <a:outerShdw blurRad="38100" dist="38100" dir="2700000" algn="tl">
                    <a:srgbClr val="000000">
                      <a:alpha val="43137"/>
                    </a:srgbClr>
                  </a:outerShdw>
                </a:effectLst>
                <a:latin typeface="Comic Sans MS" pitchFamily="66" charset="0"/>
              </a:rPr>
              <a:t>, di sconosciuto nell’Universo, qualcosa di completamente diverso dalle stelle, dai pianeti, da noi …</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4572000" y="3501008"/>
            <a:ext cx="4184848" cy="304698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 qualcosa che forse può aiutarci a risolvere i tre problemi che affliggono la teoria del Big Bang </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21"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ocuments\fisica\associazione\seminari\materia e energia oscura\figure\urknall\nana 1.jpg"/>
          <p:cNvPicPr>
            <a:picLocks noChangeAspect="1" noChangeArrowheads="1"/>
          </p:cNvPicPr>
          <p:nvPr/>
        </p:nvPicPr>
        <p:blipFill>
          <a:blip r:embed="rId3" cstate="print"/>
          <a:srcRect b="14392"/>
          <a:stretch>
            <a:fillRect/>
          </a:stretch>
        </p:blipFill>
        <p:spPr bwMode="auto">
          <a:xfrm>
            <a:off x="5004048" y="2686200"/>
            <a:ext cx="3744416" cy="3407096"/>
          </a:xfrm>
          <a:prstGeom prst="rect">
            <a:avLst/>
          </a:prstGeom>
          <a:noFill/>
        </p:spPr>
      </p:pic>
      <p:sp>
        <p:nvSpPr>
          <p:cNvPr id="6" name="CasellaDiTesto 5"/>
          <p:cNvSpPr txBox="1"/>
          <p:nvPr/>
        </p:nvSpPr>
        <p:spPr>
          <a:xfrm>
            <a:off x="179512" y="260648"/>
            <a:ext cx="8964488"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Ma come si fa a trovare una supernova nell’immensità del cosmo?</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179512" y="1340768"/>
            <a:ext cx="8964488"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Si sceglie una galassia, si fa una foto, si aspettano tre settimane e poi si fa una seconda foto</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251520" y="4005064"/>
            <a:ext cx="4536504" cy="523220"/>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Qui siamo stati fortunati!</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1027" name="Picture 3" descr="C:\Users\Utente\Documents\fisica\associazione\seminari\materia e energia oscura\figure\urknall\nana 2 el 4.jpg"/>
          <p:cNvPicPr>
            <a:picLocks noChangeAspect="1" noChangeArrowheads="1"/>
          </p:cNvPicPr>
          <p:nvPr/>
        </p:nvPicPr>
        <p:blipFill>
          <a:blip r:embed="rId4" cstate="print"/>
          <a:srcRect/>
          <a:stretch>
            <a:fillRect/>
          </a:stretch>
        </p:blipFill>
        <p:spPr bwMode="auto">
          <a:xfrm>
            <a:off x="5004048" y="2722548"/>
            <a:ext cx="3600400" cy="3370748"/>
          </a:xfrm>
          <a:prstGeom prst="rect">
            <a:avLst/>
          </a:prstGeom>
          <a:noFill/>
        </p:spPr>
      </p:pic>
      <p:cxnSp>
        <p:nvCxnSpPr>
          <p:cNvPr id="12" name="Connettore 2 11"/>
          <p:cNvCxnSpPr/>
          <p:nvPr/>
        </p:nvCxnSpPr>
        <p:spPr>
          <a:xfrm flipH="1">
            <a:off x="7020272" y="4725144"/>
            <a:ext cx="1872208" cy="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1+#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Questo era il lavoro nel quale negli anni ‘90 del secolo scorso erano impegnati</a:t>
            </a: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Saul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Perlmutter</a:t>
            </a:r>
            <a:r>
              <a:rPr lang="it-IT" sz="2800" dirty="0" smtClean="0">
                <a:solidFill>
                  <a:schemeClr val="bg1"/>
                </a:solidFill>
                <a:effectLst>
                  <a:outerShdw blurRad="38100" dist="38100" dir="2700000" algn="tl">
                    <a:srgbClr val="000000">
                      <a:alpha val="43137"/>
                    </a:srgbClr>
                  </a:outerShdw>
                </a:effectLst>
                <a:latin typeface="Comic Sans MS" pitchFamily="66" charset="0"/>
              </a:rPr>
              <a:t>, Brian P. Schmidt e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Adam</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Riess</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5122" name="Picture 2" descr="C:\Users\Utente\Documents\fisica\associazione\seminari\materia e energia oscura\figure\urknall\img224.jpg"/>
          <p:cNvPicPr>
            <a:picLocks noChangeAspect="1" noChangeArrowheads="1"/>
          </p:cNvPicPr>
          <p:nvPr/>
        </p:nvPicPr>
        <p:blipFill>
          <a:blip r:embed="rId3" cstate="print"/>
          <a:srcRect l="1866" t="2140" r="2040" b="12232"/>
          <a:stretch>
            <a:fillRect/>
          </a:stretch>
        </p:blipFill>
        <p:spPr bwMode="auto">
          <a:xfrm>
            <a:off x="971600" y="1772816"/>
            <a:ext cx="7416824" cy="3528392"/>
          </a:xfrm>
          <a:prstGeom prst="rect">
            <a:avLst/>
          </a:prstGeom>
          <a:noFill/>
        </p:spPr>
      </p:pic>
      <p:sp>
        <p:nvSpPr>
          <p:cNvPr id="5" name="CasellaDiTesto 4"/>
          <p:cNvSpPr txBox="1"/>
          <p:nvPr/>
        </p:nvSpPr>
        <p:spPr>
          <a:xfrm>
            <a:off x="179512" y="5301208"/>
            <a:ext cx="871296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Si erano concentrati sullo studio di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Supernovae</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Ia</a:t>
            </a:r>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estremamente lontane (</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Symbol"/>
              </a:rPr>
              <a:t> 10 </a:t>
            </a:r>
            <a:r>
              <a:rPr lang="it-IT" sz="2800" dirty="0" err="1" smtClean="0">
                <a:solidFill>
                  <a:schemeClr val="bg1"/>
                </a:solidFill>
                <a:effectLst>
                  <a:outerShdw blurRad="38100" dist="38100" dir="2700000" algn="tl">
                    <a:srgbClr val="000000">
                      <a:alpha val="43137"/>
                    </a:srgbClr>
                  </a:outerShdw>
                </a:effectLst>
                <a:latin typeface="Comic Sans MS" pitchFamily="66" charset="0"/>
                <a:sym typeface="Symbol"/>
              </a:rPr>
              <a:t>Ga.l.</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2800" dirty="0" smtClean="0">
                <a:solidFill>
                  <a:schemeClr val="bg1"/>
                </a:solidFill>
                <a:effectLst>
                  <a:outerShdw blurRad="38100" dist="38100" dir="2700000" algn="tl">
                    <a:srgbClr val="000000">
                      <a:alpha val="43137"/>
                    </a:srgbClr>
                  </a:outerShdw>
                </a:effectLst>
                <a:latin typeface="Comic Sans MS" pitchFamily="66" charset="0"/>
              </a:rPr>
              <a:t>, per verificare la legge di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Hubble</a:t>
            </a:r>
            <a:r>
              <a:rPr lang="it-IT" sz="2800" dirty="0" smtClean="0">
                <a:solidFill>
                  <a:schemeClr val="bg1"/>
                </a:solidFill>
                <a:effectLst>
                  <a:outerShdw blurRad="38100" dist="38100" dir="2700000" algn="tl">
                    <a:srgbClr val="000000">
                      <a:alpha val="43137"/>
                    </a:srgbClr>
                  </a:outerShdw>
                </a:effectLst>
                <a:latin typeface="Comic Sans MS" pitchFamily="66" charset="0"/>
              </a:rPr>
              <a:t> a quelle enormi distanze. </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0" fill="hold"/>
                                        <p:tgtEl>
                                          <p:spTgt spid="5122"/>
                                        </p:tgtEl>
                                        <p:attrNameLst>
                                          <p:attrName>ppt_w</p:attrName>
                                        </p:attrNameLst>
                                      </p:cBhvr>
                                      <p:tavLst>
                                        <p:tav tm="0">
                                          <p:val>
                                            <p:strVal val="#ppt_w*0.70"/>
                                          </p:val>
                                        </p:tav>
                                        <p:tav tm="100000">
                                          <p:val>
                                            <p:strVal val="#ppt_w"/>
                                          </p:val>
                                        </p:tav>
                                      </p:tavLst>
                                    </p:anim>
                                    <p:anim calcmode="lin" valueType="num">
                                      <p:cBhvr>
                                        <p:cTn id="12" dur="5000" fill="hold"/>
                                        <p:tgtEl>
                                          <p:spTgt spid="5122"/>
                                        </p:tgtEl>
                                        <p:attrNameLst>
                                          <p:attrName>ppt_h</p:attrName>
                                        </p:attrNameLst>
                                      </p:cBhvr>
                                      <p:tavLst>
                                        <p:tav tm="0">
                                          <p:val>
                                            <p:strVal val="#ppt_h"/>
                                          </p:val>
                                        </p:tav>
                                        <p:tav tm="100000">
                                          <p:val>
                                            <p:strVal val="#ppt_h"/>
                                          </p:val>
                                        </p:tav>
                                      </p:tavLst>
                                    </p:anim>
                                    <p:animEffect transition="in" filter="fade">
                                      <p:cBhvr>
                                        <p:cTn id="13" dur="50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96448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Questo era il lavoro nel quale negli anni ‘90 del secolo scorso erano impegnati</a:t>
            </a: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Saul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Perlmutter</a:t>
            </a:r>
            <a:r>
              <a:rPr lang="it-IT" sz="2800" dirty="0" smtClean="0">
                <a:solidFill>
                  <a:schemeClr val="bg1"/>
                </a:solidFill>
                <a:effectLst>
                  <a:outerShdw blurRad="38100" dist="38100" dir="2700000" algn="tl">
                    <a:srgbClr val="000000">
                      <a:alpha val="43137"/>
                    </a:srgbClr>
                  </a:outerShdw>
                </a:effectLst>
                <a:latin typeface="Comic Sans MS" pitchFamily="66" charset="0"/>
              </a:rPr>
              <a:t>, Brian P. Schmidt e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Adam</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Riess</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5122" name="Picture 2" descr="C:\Users\Utente\Documents\fisica\associazione\seminari\materia e energia oscura\figure\urknall\img224.jpg"/>
          <p:cNvPicPr>
            <a:picLocks noChangeAspect="1" noChangeArrowheads="1"/>
          </p:cNvPicPr>
          <p:nvPr/>
        </p:nvPicPr>
        <p:blipFill>
          <a:blip r:embed="rId3" cstate="print"/>
          <a:srcRect l="1866" t="2140" r="2040" b="12232"/>
          <a:stretch>
            <a:fillRect/>
          </a:stretch>
        </p:blipFill>
        <p:spPr bwMode="auto">
          <a:xfrm>
            <a:off x="971600" y="1772816"/>
            <a:ext cx="7416824" cy="3528392"/>
          </a:xfrm>
          <a:prstGeom prst="rect">
            <a:avLst/>
          </a:prstGeom>
          <a:noFill/>
        </p:spPr>
      </p:pic>
      <p:sp>
        <p:nvSpPr>
          <p:cNvPr id="5" name="CasellaDiTesto 4"/>
          <p:cNvSpPr txBox="1"/>
          <p:nvPr/>
        </p:nvSpPr>
        <p:spPr>
          <a:xfrm>
            <a:off x="179512" y="5301208"/>
            <a:ext cx="8712968"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 risultati del loro studio sulle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supernovae</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Ia</a:t>
            </a:r>
            <a:r>
              <a:rPr lang="it-IT" sz="2800" dirty="0" smtClean="0">
                <a:solidFill>
                  <a:schemeClr val="bg1"/>
                </a:solidFill>
                <a:effectLst>
                  <a:outerShdw blurRad="38100" dist="38100" dir="2700000" algn="tl">
                    <a:srgbClr val="000000">
                      <a:alpha val="43137"/>
                    </a:srgbClr>
                  </a:outerShdw>
                </a:effectLst>
                <a:latin typeface="Comic Sans MS" pitchFamily="66" charset="0"/>
              </a:rPr>
              <a:t> (circa 50) le indicavano ad una distanza molto maggiore di quella prevista dalla legge di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Hubble</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tente\Documents\fisica\associazione\seminari\materia e energia oscura\figure\urknall\img224.jpg"/>
          <p:cNvPicPr>
            <a:picLocks noChangeAspect="1" noChangeArrowheads="1"/>
          </p:cNvPicPr>
          <p:nvPr/>
        </p:nvPicPr>
        <p:blipFill>
          <a:blip r:embed="rId3" cstate="print"/>
          <a:srcRect l="1866" t="2140" r="2040" b="12232"/>
          <a:stretch>
            <a:fillRect/>
          </a:stretch>
        </p:blipFill>
        <p:spPr bwMode="auto">
          <a:xfrm>
            <a:off x="971600" y="1772816"/>
            <a:ext cx="7416824" cy="3528392"/>
          </a:xfrm>
          <a:prstGeom prst="rect">
            <a:avLst/>
          </a:prstGeom>
          <a:noFill/>
        </p:spPr>
      </p:pic>
      <p:sp>
        <p:nvSpPr>
          <p:cNvPr id="5" name="CasellaDiTesto 4"/>
          <p:cNvSpPr txBox="1"/>
          <p:nvPr/>
        </p:nvSpPr>
        <p:spPr>
          <a:xfrm>
            <a:off x="431032" y="263550"/>
            <a:ext cx="8712968" cy="107721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E dunque l’Universo è in una fase di        </a:t>
            </a:r>
            <a:r>
              <a:rPr lang="it-IT" sz="3200" dirty="0" smtClean="0">
                <a:solidFill>
                  <a:srgbClr val="FFC000"/>
                </a:solidFill>
                <a:effectLst>
                  <a:outerShdw blurRad="38100" dist="38100" dir="2700000" algn="tl">
                    <a:srgbClr val="000000">
                      <a:alpha val="43137"/>
                    </a:srgbClr>
                  </a:outerShdw>
                </a:effectLst>
                <a:latin typeface="Comic Sans MS" pitchFamily="66" charset="0"/>
              </a:rPr>
              <a:t>espansione accelerata</a:t>
            </a:r>
            <a:endParaRPr lang="it-IT" sz="32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251520" y="5517232"/>
            <a:ext cx="8712968" cy="1077218"/>
          </a:xfrm>
          <a:prstGeom prst="rect">
            <a:avLst/>
          </a:prstGeom>
          <a:noFill/>
        </p:spPr>
        <p:txBody>
          <a:bodyPr wrap="square" rtlCol="0">
            <a:spAutoFit/>
          </a:bodyPr>
          <a:lstStyle/>
          <a:p>
            <a:pPr algn="ctr"/>
            <a:r>
              <a:rPr lang="it-IT" sz="3200" dirty="0" smtClean="0">
                <a:solidFill>
                  <a:srgbClr val="FFC000"/>
                </a:solidFill>
                <a:effectLst>
                  <a:outerShdw blurRad="38100" dist="38100" dir="2700000" algn="tl">
                    <a:srgbClr val="000000">
                      <a:alpha val="43137"/>
                    </a:srgbClr>
                  </a:outerShdw>
                </a:effectLst>
                <a:latin typeface="Comic Sans MS" pitchFamily="66" charset="0"/>
              </a:rPr>
              <a:t>Nel 2011 è stato loro assegnato il </a:t>
            </a:r>
          </a:p>
          <a:p>
            <a:pPr algn="ctr"/>
            <a:r>
              <a:rPr lang="it-IT" sz="3200" dirty="0" smtClean="0">
                <a:solidFill>
                  <a:srgbClr val="FFC000"/>
                </a:solidFill>
                <a:effectLst>
                  <a:outerShdw blurRad="38100" dist="38100" dir="2700000" algn="tl">
                    <a:srgbClr val="000000">
                      <a:alpha val="43137"/>
                    </a:srgbClr>
                  </a:outerShdw>
                </a:effectLst>
                <a:latin typeface="Comic Sans MS" pitchFamily="66" charset="0"/>
              </a:rPr>
              <a:t>Premio Nobel per la Fisica</a:t>
            </a:r>
            <a:endParaRPr lang="it-IT" sz="32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5731"/>
          <a:stretch/>
        </p:blipFill>
        <p:spPr bwMode="auto">
          <a:xfrm>
            <a:off x="1043608" y="44624"/>
            <a:ext cx="7003018" cy="67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6950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14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5496" y="1412776"/>
            <a:ext cx="3960440" cy="3970318"/>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L‘</a:t>
            </a:r>
            <a:r>
              <a:rPr lang="it-IT" sz="3600" b="1" dirty="0" smtClean="0">
                <a:solidFill>
                  <a:schemeClr val="bg1">
                    <a:lumMod val="65000"/>
                  </a:schemeClr>
                </a:solidFill>
                <a:effectLst>
                  <a:outerShdw blurRad="38100" dist="38100" dir="2700000" algn="tl">
                    <a:srgbClr val="000000">
                      <a:alpha val="43137"/>
                    </a:srgbClr>
                  </a:outerShdw>
                </a:effectLst>
                <a:latin typeface="Comic Sans MS" panose="030F0702030302020204" pitchFamily="66" charset="0"/>
              </a:rPr>
              <a:t>Energia Oscura </a:t>
            </a: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é stata ipotizzata per spiegare il perché di questa espansione accelerata dell‘Universo </a:t>
            </a:r>
            <a:endParaRPr lang="it-IT" sz="36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6246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5731"/>
          <a:stretch/>
        </p:blipFill>
        <p:spPr bwMode="auto">
          <a:xfrm>
            <a:off x="4244929" y="1268760"/>
            <a:ext cx="4647551"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6950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fade">
                                      <p:cBhvr>
                                        <p:cTn id="11"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2564904"/>
            <a:ext cx="7848872" cy="1200329"/>
          </a:xfrm>
          <a:prstGeom prst="rect">
            <a:avLst/>
          </a:prstGeom>
          <a:noFill/>
        </p:spPr>
        <p:txBody>
          <a:bodyPr wrap="square" rtlCol="0">
            <a:spAutoFit/>
          </a:bodyPr>
          <a:lstStyle/>
          <a:p>
            <a:r>
              <a:rPr lang="it-IT" sz="7200" dirty="0" smtClean="0">
                <a:solidFill>
                  <a:schemeClr val="bg1"/>
                </a:solidFill>
                <a:effectLst>
                  <a:outerShdw blurRad="38100" dist="38100" dir="2700000" algn="tl">
                    <a:srgbClr val="000000">
                      <a:alpha val="43137"/>
                    </a:srgbClr>
                  </a:outerShdw>
                </a:effectLst>
                <a:latin typeface="Comic Sans MS" pitchFamily="66" charset="0"/>
              </a:rPr>
              <a:t>Ma c’è dell’altro …</a:t>
            </a:r>
            <a:endParaRPr lang="it-IT" sz="72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43050" y="2780928"/>
            <a:ext cx="8544327" cy="1200329"/>
          </a:xfrm>
          <a:prstGeom prst="rect">
            <a:avLst/>
          </a:prstGeom>
          <a:noFill/>
        </p:spPr>
        <p:txBody>
          <a:bodyPr wrap="none" lIns="91440" tIns="45720" rIns="91440" bIns="45720">
            <a:spAutoFit/>
          </a:bodyPr>
          <a:lstStyle/>
          <a:p>
            <a:pPr algn="ctr"/>
            <a:r>
              <a:rPr lang="it-IT" sz="7200" b="1" cap="none" spc="0" dirty="0" smtClean="0">
                <a:ln w="31550" cmpd="sng">
                  <a:solidFill>
                    <a:schemeClr val="tx1"/>
                  </a:solidFill>
                  <a:prstDash val="solid"/>
                </a:ln>
                <a:solidFill>
                  <a:srgbClr val="FFFFFF"/>
                </a:solidFill>
                <a:effectLst>
                  <a:outerShdw blurRad="41275" dist="12700" dir="12000000" algn="tl" rotWithShape="0">
                    <a:srgbClr val="000000">
                      <a:alpha val="40000"/>
                    </a:srgbClr>
                  </a:outerShdw>
                </a:effectLst>
                <a:latin typeface="Comic Sans MS" pitchFamily="66" charset="0"/>
              </a:rPr>
              <a:t>2. Materia Oscura</a:t>
            </a:r>
            <a:endParaRPr lang="it-IT" sz="7200" b="1" cap="none" spc="0" dirty="0">
              <a:ln w="31550" cmpd="sng">
                <a:solidFill>
                  <a:schemeClr val="tx1"/>
                </a:soli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79712" y="44624"/>
            <a:ext cx="7128792"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Siamo nel 1933. L'astronomo </a:t>
            </a:r>
            <a:r>
              <a:rPr lang="it-IT" sz="2800" dirty="0" smtClean="0">
                <a:solidFill>
                  <a:srgbClr val="FFC000"/>
                </a:solidFill>
                <a:effectLst>
                  <a:outerShdw blurRad="38100" dist="38100" dir="2700000" algn="tl">
                    <a:srgbClr val="000000">
                      <a:alpha val="43137"/>
                    </a:srgbClr>
                  </a:outerShdw>
                </a:effectLst>
                <a:latin typeface="Comic Sans MS" pitchFamily="66" charset="0"/>
              </a:rPr>
              <a:t>Fritz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Zwicky</a:t>
            </a:r>
            <a:r>
              <a:rPr lang="it-IT" sz="2800" dirty="0" smtClean="0">
                <a:solidFill>
                  <a:schemeClr val="bg1"/>
                </a:solidFill>
                <a:effectLst>
                  <a:outerShdw blurRad="38100" dist="38100" dir="2700000" algn="tl">
                    <a:srgbClr val="000000">
                      <a:alpha val="43137"/>
                    </a:srgbClr>
                  </a:outerShdw>
                </a:effectLst>
                <a:latin typeface="Comic Sans MS" pitchFamily="66" charset="0"/>
              </a:rPr>
              <a:t> studia il moto di ammassi di galassie lontani e di grande massa, l'ammasso della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Chioma</a:t>
            </a:r>
            <a:r>
              <a:rPr lang="it-IT" sz="2800" dirty="0" smtClean="0">
                <a:solidFill>
                  <a:schemeClr val="bg1"/>
                </a:solidFill>
                <a:effectLst>
                  <a:outerShdw blurRad="38100" dist="38100" dir="2700000" algn="tl">
                    <a:srgbClr val="000000">
                      <a:alpha val="43137"/>
                    </a:srgbClr>
                  </a:outerShdw>
                </a:effectLst>
                <a:latin typeface="Comic Sans MS" pitchFamily="66" charset="0"/>
              </a:rPr>
              <a:t> e quello della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Vergine</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endParaRPr lang="it-IT" dirty="0"/>
          </a:p>
        </p:txBody>
      </p:sp>
      <p:pic>
        <p:nvPicPr>
          <p:cNvPr id="1026" name="Picture 2" descr="C:\Users\Utente\Documents\fisica\associazione\seminari\materia e energia oscura\figure\ammasso della chioma.jpg"/>
          <p:cNvPicPr>
            <a:picLocks noChangeAspect="1" noChangeArrowheads="1"/>
          </p:cNvPicPr>
          <p:nvPr/>
        </p:nvPicPr>
        <p:blipFill>
          <a:blip r:embed="rId3" cstate="print"/>
          <a:srcRect/>
          <a:stretch>
            <a:fillRect/>
          </a:stretch>
        </p:blipFill>
        <p:spPr bwMode="auto">
          <a:xfrm>
            <a:off x="1197496" y="2420888"/>
            <a:ext cx="2438400" cy="2117725"/>
          </a:xfrm>
          <a:prstGeom prst="rect">
            <a:avLst/>
          </a:prstGeom>
          <a:noFill/>
        </p:spPr>
      </p:pic>
      <p:sp>
        <p:nvSpPr>
          <p:cNvPr id="4" name="CasellaDiTesto 3"/>
          <p:cNvSpPr txBox="1"/>
          <p:nvPr/>
        </p:nvSpPr>
        <p:spPr>
          <a:xfrm>
            <a:off x="251520" y="4725144"/>
            <a:ext cx="4320480" cy="1938992"/>
          </a:xfrm>
          <a:prstGeom prst="rect">
            <a:avLst/>
          </a:prstGeom>
          <a:noFill/>
        </p:spPr>
        <p:txBody>
          <a:bodyPr wrap="square" rtlCol="0">
            <a:spAutoFit/>
          </a:bodyPr>
          <a:lstStyle/>
          <a:p>
            <a:pPr algn="ctr"/>
            <a:r>
              <a:rPr lang="it-IT" sz="2000" dirty="0" smtClean="0">
                <a:solidFill>
                  <a:schemeClr val="bg1"/>
                </a:solidFill>
                <a:effectLst>
                  <a:outerShdw blurRad="38100" dist="38100" dir="2700000" algn="tl">
                    <a:srgbClr val="000000">
                      <a:alpha val="43137"/>
                    </a:srgbClr>
                  </a:outerShdw>
                </a:effectLst>
                <a:latin typeface="Comic Sans MS" pitchFamily="66" charset="0"/>
              </a:rPr>
              <a:t>L'</a:t>
            </a:r>
            <a:r>
              <a:rPr lang="it-IT" sz="2000" b="1" dirty="0" smtClean="0">
                <a:solidFill>
                  <a:schemeClr val="bg1"/>
                </a:solidFill>
                <a:effectLst>
                  <a:outerShdw blurRad="38100" dist="38100" dir="2700000" algn="tl">
                    <a:srgbClr val="000000">
                      <a:alpha val="43137"/>
                    </a:srgbClr>
                  </a:outerShdw>
                </a:effectLst>
                <a:latin typeface="Comic Sans MS" pitchFamily="66" charset="0"/>
              </a:rPr>
              <a:t>Ammasso della Chioma</a:t>
            </a:r>
            <a:r>
              <a:rPr lang="it-IT" sz="2000" dirty="0" smtClean="0">
                <a:solidFill>
                  <a:schemeClr val="bg1"/>
                </a:solidFill>
                <a:effectLst>
                  <a:outerShdw blurRad="38100" dist="38100" dir="2700000" algn="tl">
                    <a:srgbClr val="000000">
                      <a:alpha val="43137"/>
                    </a:srgbClr>
                  </a:outerShdw>
                </a:effectLst>
                <a:latin typeface="Comic Sans MS" pitchFamily="66" charset="0"/>
              </a:rPr>
              <a:t> si trova a circa 350 milioni di anni luce da noi. È un ammasso molto ricco, con circa 1000 grandi galassie e migliaia di altre galassie più piccole. </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027" name="Picture 3" descr="C:\Users\Utente\Documents\fisica\associazione\seminari\materia e energia oscura\figure\Virgo_cluster_052012.jpg"/>
          <p:cNvPicPr>
            <a:picLocks noChangeAspect="1" noChangeArrowheads="1"/>
          </p:cNvPicPr>
          <p:nvPr/>
        </p:nvPicPr>
        <p:blipFill>
          <a:blip r:embed="rId4" cstate="print"/>
          <a:srcRect/>
          <a:stretch>
            <a:fillRect/>
          </a:stretch>
        </p:blipFill>
        <p:spPr bwMode="auto">
          <a:xfrm>
            <a:off x="5332901" y="2420888"/>
            <a:ext cx="3271547" cy="2095835"/>
          </a:xfrm>
          <a:prstGeom prst="rect">
            <a:avLst/>
          </a:prstGeom>
          <a:noFill/>
        </p:spPr>
      </p:pic>
      <p:sp>
        <p:nvSpPr>
          <p:cNvPr id="6" name="CasellaDiTesto 5"/>
          <p:cNvSpPr txBox="1"/>
          <p:nvPr/>
        </p:nvSpPr>
        <p:spPr>
          <a:xfrm>
            <a:off x="5004048" y="4730368"/>
            <a:ext cx="3888432" cy="1938992"/>
          </a:xfrm>
          <a:prstGeom prst="rect">
            <a:avLst/>
          </a:prstGeom>
          <a:noFill/>
        </p:spPr>
        <p:txBody>
          <a:bodyPr wrap="square" rtlCol="0">
            <a:spAutoFit/>
          </a:bodyPr>
          <a:lstStyle/>
          <a:p>
            <a:pPr algn="ctr"/>
            <a:r>
              <a:rPr lang="it-IT" sz="2000" dirty="0" smtClean="0">
                <a:solidFill>
                  <a:schemeClr val="bg1"/>
                </a:solidFill>
                <a:effectLst>
                  <a:outerShdw blurRad="38100" dist="38100" dir="2700000" algn="tl">
                    <a:srgbClr val="000000">
                      <a:alpha val="43137"/>
                    </a:srgbClr>
                  </a:outerShdw>
                </a:effectLst>
                <a:latin typeface="Comic Sans MS" pitchFamily="66" charset="0"/>
              </a:rPr>
              <a:t>L'</a:t>
            </a:r>
            <a:r>
              <a:rPr lang="it-IT" sz="2000" b="1" dirty="0" smtClean="0">
                <a:solidFill>
                  <a:schemeClr val="bg1"/>
                </a:solidFill>
                <a:effectLst>
                  <a:outerShdw blurRad="38100" dist="38100" dir="2700000" algn="tl">
                    <a:srgbClr val="000000">
                      <a:alpha val="43137"/>
                    </a:srgbClr>
                  </a:outerShdw>
                </a:effectLst>
                <a:latin typeface="Comic Sans MS" pitchFamily="66" charset="0"/>
              </a:rPr>
              <a:t>Ammasso della Vergine</a:t>
            </a:r>
            <a:r>
              <a:rPr lang="it-IT" sz="2000" dirty="0" smtClean="0">
                <a:solidFill>
                  <a:schemeClr val="bg1"/>
                </a:solidFill>
                <a:effectLst>
                  <a:outerShdw blurRad="38100" dist="38100" dir="2700000" algn="tl">
                    <a:srgbClr val="000000">
                      <a:alpha val="43137"/>
                    </a:srgbClr>
                  </a:outerShdw>
                </a:effectLst>
                <a:latin typeface="Comic Sans MS" pitchFamily="66" charset="0"/>
              </a:rPr>
              <a:t> è il più vicino ricco ammasso di galassie. Con una distanza di "soli" 60 milioni di anni luce, molte delle sue galassie sono visibili con piccoli telescopi.</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028" name="Picture 4" descr="C:\Users\Utente\Documents\fisica\associazione\seminari\materia e energia oscura\figure\Zwicky2.jpg"/>
          <p:cNvPicPr>
            <a:picLocks noChangeAspect="1" noChangeArrowheads="1"/>
          </p:cNvPicPr>
          <p:nvPr/>
        </p:nvPicPr>
        <p:blipFill>
          <a:blip r:embed="rId5" cstate="print"/>
          <a:srcRect/>
          <a:stretch>
            <a:fillRect/>
          </a:stretch>
        </p:blipFill>
        <p:spPr bwMode="auto">
          <a:xfrm>
            <a:off x="519336" y="116632"/>
            <a:ext cx="1676400" cy="219392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2000"/>
                                        <p:tgtEl>
                                          <p:spTgt spid="10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88640"/>
            <a:ext cx="8424936" cy="3816429"/>
          </a:xfrm>
          <a:prstGeom prst="rect">
            <a:avLst/>
          </a:prstGeom>
          <a:noFill/>
        </p:spPr>
        <p:txBody>
          <a:bodyPr wrap="square" rtlCol="0">
            <a:spAutoFit/>
          </a:bodyPr>
          <a:lstStyle/>
          <a:p>
            <a:pPr algn="ctr"/>
            <a:r>
              <a:rPr lang="it-IT" sz="2800" dirty="0" err="1" smtClean="0">
                <a:solidFill>
                  <a:schemeClr val="bg1"/>
                </a:solidFill>
                <a:effectLst>
                  <a:outerShdw blurRad="38100" dist="38100" dir="2700000" algn="tl">
                    <a:srgbClr val="000000">
                      <a:alpha val="43137"/>
                    </a:srgbClr>
                  </a:outerShdw>
                </a:effectLst>
                <a:latin typeface="Comic Sans MS" pitchFamily="66" charset="0"/>
              </a:rPr>
              <a:t>Zwicky</a:t>
            </a:r>
            <a:r>
              <a:rPr lang="it-IT" sz="2800" dirty="0" smtClean="0">
                <a:solidFill>
                  <a:schemeClr val="bg1"/>
                </a:solidFill>
                <a:effectLst>
                  <a:outerShdw blurRad="38100" dist="38100" dir="2700000" algn="tl">
                    <a:srgbClr val="000000">
                      <a:alpha val="43137"/>
                    </a:srgbClr>
                  </a:outerShdw>
                </a:effectLst>
                <a:latin typeface="Comic Sans MS" pitchFamily="66" charset="0"/>
              </a:rPr>
              <a:t> stima la massa di ogni galassia basandosi sulla sua luminosità. Ottiene poi una seconda stima indipendente della massa totale, utilizzando il </a:t>
            </a:r>
            <a:r>
              <a:rPr lang="it-IT" sz="2800" dirty="0" smtClean="0">
                <a:solidFill>
                  <a:srgbClr val="FFC000"/>
                </a:solidFill>
                <a:effectLst>
                  <a:outerShdw blurRad="38100" dist="38100" dir="2700000" algn="tl">
                    <a:srgbClr val="000000">
                      <a:alpha val="43137"/>
                    </a:srgbClr>
                  </a:outerShdw>
                </a:effectLst>
                <a:latin typeface="Comic Sans MS" pitchFamily="66" charset="0"/>
              </a:rPr>
              <a:t>Teorema del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Viriale</a:t>
            </a:r>
            <a:r>
              <a:rPr lang="it-IT" sz="2800" dirty="0" smtClean="0">
                <a:solidFill>
                  <a:schemeClr val="bg1"/>
                </a:solidFill>
                <a:effectLst>
                  <a:outerShdw blurRad="38100" dist="38100" dir="2700000" algn="tl">
                    <a:srgbClr val="000000">
                      <a:alpha val="43137"/>
                    </a:srgbClr>
                  </a:outerShdw>
                </a:effectLst>
                <a:latin typeface="Comic Sans MS" pitchFamily="66" charset="0"/>
              </a:rPr>
              <a:t>, basata sulla misura della media temporale delle velocità  delle singole  galassie nell'ammasso; </a:t>
            </a:r>
            <a:r>
              <a:rPr lang="it-IT" sz="2800" dirty="0" smtClean="0">
                <a:solidFill>
                  <a:srgbClr val="FFC000"/>
                </a:solidFill>
                <a:effectLst>
                  <a:outerShdw blurRad="38100" dist="38100" dir="2700000" algn="tl">
                    <a:srgbClr val="000000">
                      <a:alpha val="43137"/>
                    </a:srgbClr>
                  </a:outerShdw>
                </a:effectLst>
                <a:latin typeface="Comic Sans MS" pitchFamily="66" charset="0"/>
              </a:rPr>
              <a:t>questa seconda stima di massa dinamica è 400 volte più grande della stima basata sulla luce delle galassie.</a:t>
            </a:r>
          </a:p>
          <a:p>
            <a:endParaRPr lang="it-IT" dirty="0"/>
          </a:p>
        </p:txBody>
      </p:sp>
      <p:sp>
        <p:nvSpPr>
          <p:cNvPr id="3" name="CasellaDiTesto 2"/>
          <p:cNvSpPr txBox="1"/>
          <p:nvPr/>
        </p:nvSpPr>
        <p:spPr>
          <a:xfrm>
            <a:off x="395536" y="3847688"/>
            <a:ext cx="8136904" cy="2677656"/>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Sebbene l'evidenza sperimentale ci fosse già ai tempi di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Zwicky</a:t>
            </a:r>
            <a:r>
              <a:rPr lang="it-IT" sz="2800" dirty="0" smtClean="0">
                <a:solidFill>
                  <a:schemeClr val="bg1"/>
                </a:solidFill>
                <a:effectLst>
                  <a:outerShdw blurRad="38100" dist="38100" dir="2700000" algn="tl">
                    <a:srgbClr val="000000">
                      <a:alpha val="43137"/>
                    </a:srgbClr>
                  </a:outerShdw>
                </a:effectLst>
                <a:latin typeface="Comic Sans MS" pitchFamily="66" charset="0"/>
              </a:rPr>
              <a:t>, fu solo negli anni settanta che gli scienziati iniziarono ad esplorare questa discrepanza in modo sistematico e che l'esistenza della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materia oscura </a:t>
            </a:r>
            <a:r>
              <a:rPr lang="it-IT" sz="2800" dirty="0" smtClean="0">
                <a:solidFill>
                  <a:schemeClr val="bg1"/>
                </a:solidFill>
                <a:effectLst>
                  <a:outerShdw blurRad="38100" dist="38100" dir="2700000" algn="tl">
                    <a:srgbClr val="000000">
                      <a:alpha val="43137"/>
                    </a:srgbClr>
                  </a:outerShdw>
                </a:effectLst>
                <a:latin typeface="Comic Sans MS" pitchFamily="66" charset="0"/>
              </a:rPr>
              <a:t>iniziò ad essere considerata.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48375" y="1412875"/>
            <a:ext cx="900113"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p>
        </p:txBody>
      </p:sp>
      <p:sp>
        <p:nvSpPr>
          <p:cNvPr id="14" name="CasellaDiTesto 13"/>
          <p:cNvSpPr txBox="1"/>
          <p:nvPr/>
        </p:nvSpPr>
        <p:spPr>
          <a:xfrm>
            <a:off x="0" y="0"/>
            <a:ext cx="9144000" cy="1569660"/>
          </a:xfrm>
          <a:prstGeom prst="rect">
            <a:avLst/>
          </a:prstGeom>
          <a:noFill/>
        </p:spPr>
        <p:txBody>
          <a:bodyPr wrap="square" rtlCol="0">
            <a:spAutoFit/>
          </a:bodyPr>
          <a:lstStyle/>
          <a:p>
            <a:pPr algn="ctr"/>
            <a:r>
              <a:rPr lang="it-IT" sz="3200" dirty="0" smtClean="0">
                <a:solidFill>
                  <a:srgbClr val="FFC000"/>
                </a:solidFill>
                <a:effectLst>
                  <a:outerShdw blurRad="38100" dist="38100" dir="2700000" algn="tl">
                    <a:srgbClr val="000000">
                      <a:alpha val="43137"/>
                    </a:srgbClr>
                  </a:outerShdw>
                </a:effectLst>
                <a:latin typeface="Comic Sans MS" pitchFamily="66" charset="0"/>
              </a:rPr>
              <a:t>L’universo che conosciamo (noi, i pianeti, le stelle, le galassie,…) è composta dagli elementi che </a:t>
            </a:r>
            <a:r>
              <a:rPr lang="it-IT" sz="3200" dirty="0" err="1" smtClean="0">
                <a:solidFill>
                  <a:srgbClr val="FFC000"/>
                </a:solidFill>
                <a:effectLst>
                  <a:outerShdw blurRad="38100" dist="38100" dir="2700000" algn="tl">
                    <a:srgbClr val="000000">
                      <a:alpha val="43137"/>
                    </a:srgbClr>
                  </a:outerShdw>
                </a:effectLst>
                <a:latin typeface="Comic Sans MS" pitchFamily="66" charset="0"/>
              </a:rPr>
              <a:t>Mendeleev</a:t>
            </a:r>
            <a:r>
              <a:rPr lang="it-IT" sz="3200" dirty="0" smtClean="0">
                <a:solidFill>
                  <a:srgbClr val="FFC000"/>
                </a:solidFill>
                <a:effectLst>
                  <a:outerShdw blurRad="38100" dist="38100" dir="2700000" algn="tl">
                    <a:srgbClr val="000000">
                      <a:alpha val="43137"/>
                    </a:srgbClr>
                  </a:outerShdw>
                </a:effectLst>
                <a:latin typeface="Comic Sans MS" pitchFamily="66" charset="0"/>
              </a:rPr>
              <a:t> mise “in ordine” nel 1869</a:t>
            </a:r>
            <a:endParaRPr lang="it-IT" sz="32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1026" name="Picture 2" descr="C:\Users\Utente\Documents\fisica\associazione\seminari\materia e energia oscura\figure\tavola periodica.png"/>
          <p:cNvPicPr>
            <a:picLocks noChangeAspect="1" noChangeArrowheads="1"/>
          </p:cNvPicPr>
          <p:nvPr/>
        </p:nvPicPr>
        <p:blipFill>
          <a:blip r:embed="rId3" cstate="print"/>
          <a:srcRect/>
          <a:stretch>
            <a:fillRect/>
          </a:stretch>
        </p:blipFill>
        <p:spPr bwMode="auto">
          <a:xfrm>
            <a:off x="1080120" y="1676454"/>
            <a:ext cx="6804248" cy="498313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0.70"/>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739112" cy="954107"/>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anose="030F0702030302020204" pitchFamily="66" charset="0"/>
              </a:rPr>
              <a:t>La </a:t>
            </a:r>
            <a:r>
              <a:rPr lang="it-IT" sz="2800" b="1" dirty="0" smtClean="0">
                <a:solidFill>
                  <a:schemeClr val="bg1">
                    <a:lumMod val="65000"/>
                  </a:schemeClr>
                </a:solidFill>
                <a:effectLst>
                  <a:outerShdw blurRad="38100" dist="38100" dir="2700000" algn="tl">
                    <a:srgbClr val="000000">
                      <a:alpha val="43137"/>
                    </a:srgbClr>
                  </a:outerShdw>
                </a:effectLst>
                <a:latin typeface="Comic Sans MS" panose="030F0702030302020204" pitchFamily="66" charset="0"/>
              </a:rPr>
              <a:t>Materia Oscura </a:t>
            </a:r>
            <a:r>
              <a:rPr lang="it-IT" sz="2800" dirty="0" smtClean="0">
                <a:solidFill>
                  <a:schemeClr val="bg1"/>
                </a:solidFill>
                <a:effectLst>
                  <a:outerShdw blurRad="38100" dist="38100" dir="2700000" algn="tl">
                    <a:srgbClr val="000000">
                      <a:alpha val="43137"/>
                    </a:srgbClr>
                  </a:outerShdw>
                </a:effectLst>
                <a:latin typeface="Comic Sans MS" panose="030F0702030302020204" pitchFamily="66" charset="0"/>
              </a:rPr>
              <a:t>é osservabile solo a causa della interazione gravitazionale. </a:t>
            </a:r>
          </a:p>
        </p:txBody>
      </p:sp>
      <p:sp>
        <p:nvSpPr>
          <p:cNvPr id="3" name="CasellaDiTesto 2"/>
          <p:cNvSpPr txBox="1"/>
          <p:nvPr/>
        </p:nvSpPr>
        <p:spPr>
          <a:xfrm>
            <a:off x="323528" y="6309320"/>
            <a:ext cx="8208912" cy="369332"/>
          </a:xfrm>
          <a:prstGeom prst="rect">
            <a:avLst/>
          </a:prstGeom>
          <a:noFill/>
        </p:spPr>
        <p:txBody>
          <a:bodyPr wrap="square" rtlCol="0">
            <a:spAutoFit/>
          </a:bodyPr>
          <a:lstStyle/>
          <a:p>
            <a:endParaRPr lang="de-AT" dirty="0"/>
          </a:p>
        </p:txBody>
      </p:sp>
      <p:sp>
        <p:nvSpPr>
          <p:cNvPr id="5" name="CasellaDiTesto 4"/>
          <p:cNvSpPr txBox="1"/>
          <p:nvPr/>
        </p:nvSpPr>
        <p:spPr>
          <a:xfrm>
            <a:off x="179512" y="1340768"/>
            <a:ext cx="8739112"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anose="030F0702030302020204" pitchFamily="66" charset="0"/>
              </a:rPr>
              <a:t>Una ottima prova della sua esistenza é stata data dalla troppo elevata velocità di rivoluzione delle stelle attorno al centro delle galassie.</a:t>
            </a:r>
          </a:p>
        </p:txBody>
      </p:sp>
      <p:pic>
        <p:nvPicPr>
          <p:cNvPr id="2050" name="Picture 2" descr="C:\Users\Utente\Documents\fisica\associazione\seminari\materia e energia oscura\figure\spirale.jpg"/>
          <p:cNvPicPr>
            <a:picLocks noChangeAspect="1" noChangeArrowheads="1"/>
          </p:cNvPicPr>
          <p:nvPr/>
        </p:nvPicPr>
        <p:blipFill>
          <a:blip r:embed="rId3" cstate="print"/>
          <a:srcRect/>
          <a:stretch>
            <a:fillRect/>
          </a:stretch>
        </p:blipFill>
        <p:spPr bwMode="auto">
          <a:xfrm flipH="1">
            <a:off x="2195736" y="2924944"/>
            <a:ext cx="4464496" cy="3393758"/>
          </a:xfrm>
          <a:prstGeom prst="rect">
            <a:avLst/>
          </a:prstGeom>
          <a:noFill/>
        </p:spPr>
      </p:pic>
      <p:sp>
        <p:nvSpPr>
          <p:cNvPr id="10" name="Ovale 9"/>
          <p:cNvSpPr/>
          <p:nvPr/>
        </p:nvSpPr>
        <p:spPr>
          <a:xfrm rot="20459652">
            <a:off x="2785816" y="3788963"/>
            <a:ext cx="338437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Stella a 5 punte 10"/>
          <p:cNvSpPr/>
          <p:nvPr/>
        </p:nvSpPr>
        <p:spPr>
          <a:xfrm>
            <a:off x="4355976" y="3645024"/>
            <a:ext cx="216024" cy="21602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xmlns="" val="2719684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4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4000"/>
                                        <p:tgtEl>
                                          <p:spTgt spid="10"/>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16632"/>
            <a:ext cx="9144000" cy="2677656"/>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In particolare le </a:t>
            </a:r>
            <a:r>
              <a:rPr lang="it-IT" sz="2800" dirty="0" smtClean="0">
                <a:solidFill>
                  <a:srgbClr val="FFC000"/>
                </a:solidFill>
                <a:effectLst>
                  <a:outerShdw blurRad="38100" dist="38100" dir="2700000" algn="tl">
                    <a:srgbClr val="000000">
                      <a:alpha val="43137"/>
                    </a:srgbClr>
                  </a:outerShdw>
                </a:effectLst>
                <a:latin typeface="Comic Sans MS" pitchFamily="66" charset="0"/>
              </a:rPr>
              <a:t>galassie spirali </a:t>
            </a:r>
            <a:r>
              <a:rPr lang="it-IT" sz="2800" dirty="0" smtClean="0">
                <a:solidFill>
                  <a:schemeClr val="bg1"/>
                </a:solidFill>
                <a:effectLst>
                  <a:outerShdw blurRad="38100" dist="38100" dir="2700000" algn="tl">
                    <a:srgbClr val="000000">
                      <a:alpha val="43137"/>
                    </a:srgbClr>
                  </a:outerShdw>
                </a:effectLst>
                <a:latin typeface="Comic Sans MS" pitchFamily="66" charset="0"/>
              </a:rPr>
              <a:t>contengono una vasta popolazione di stelle poste su orbite quasi circolari attorno al centro galattico. Come accade per le orbite planetarie, secondo la </a:t>
            </a:r>
            <a:r>
              <a:rPr lang="it-IT" sz="2800" dirty="0" smtClean="0">
                <a:solidFill>
                  <a:srgbClr val="FFC000"/>
                </a:solidFill>
                <a:effectLst>
                  <a:outerShdw blurRad="38100" dist="38100" dir="2700000" algn="tl">
                    <a:srgbClr val="000000">
                      <a:alpha val="43137"/>
                    </a:srgbClr>
                  </a:outerShdw>
                </a:effectLst>
                <a:latin typeface="Comic Sans MS" pitchFamily="66" charset="0"/>
              </a:rPr>
              <a:t>terza legge di Keplero</a:t>
            </a:r>
            <a:r>
              <a:rPr lang="it-IT" sz="2800" dirty="0" smtClean="0">
                <a:solidFill>
                  <a:schemeClr val="bg1"/>
                </a:solidFill>
                <a:effectLst>
                  <a:outerShdw blurRad="38100" dist="38100" dir="2700000" algn="tl">
                    <a:srgbClr val="000000">
                      <a:alpha val="43137"/>
                    </a:srgbClr>
                  </a:outerShdw>
                </a:effectLst>
                <a:latin typeface="Comic Sans MS" pitchFamily="66" charset="0"/>
              </a:rPr>
              <a:t>, le stelle con orbite galattiche più grandi dovrebbero avere periodi di rivoluzione T maggiori</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6" name="Picture 2" descr="C:\Users\Utente\Documents\fisica\associazione\seminari\materia e energia oscura\figure\spirale.jpg"/>
          <p:cNvPicPr>
            <a:picLocks noChangeAspect="1" noChangeArrowheads="1"/>
          </p:cNvPicPr>
          <p:nvPr/>
        </p:nvPicPr>
        <p:blipFill>
          <a:blip r:embed="rId3" cstate="print"/>
          <a:srcRect/>
          <a:stretch>
            <a:fillRect/>
          </a:stretch>
        </p:blipFill>
        <p:spPr bwMode="auto">
          <a:xfrm flipH="1">
            <a:off x="2195736" y="2924944"/>
            <a:ext cx="4464496" cy="3393758"/>
          </a:xfrm>
          <a:prstGeom prst="rect">
            <a:avLst/>
          </a:prstGeom>
          <a:noFill/>
        </p:spPr>
      </p:pic>
      <p:sp>
        <p:nvSpPr>
          <p:cNvPr id="7" name="Ovale 6"/>
          <p:cNvSpPr/>
          <p:nvPr/>
        </p:nvSpPr>
        <p:spPr>
          <a:xfrm rot="20459652">
            <a:off x="2785816" y="3788963"/>
            <a:ext cx="3384376"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Stella a 5 punte 7"/>
          <p:cNvSpPr/>
          <p:nvPr/>
        </p:nvSpPr>
        <p:spPr>
          <a:xfrm>
            <a:off x="4355976" y="3645024"/>
            <a:ext cx="216024" cy="21602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CasellaDiTesto 8"/>
          <p:cNvSpPr txBox="1"/>
          <p:nvPr/>
        </p:nvSpPr>
        <p:spPr>
          <a:xfrm>
            <a:off x="6876256" y="3429000"/>
            <a:ext cx="2088232" cy="400110"/>
          </a:xfrm>
          <a:prstGeom prst="rect">
            <a:avLst/>
          </a:prstGeom>
          <a:noFill/>
        </p:spPr>
        <p:txBody>
          <a:bodyPr wrap="square" rtlCol="0">
            <a:spAutoFit/>
          </a:bodyPr>
          <a:lstStyle/>
          <a:p>
            <a:pPr algn="ctr"/>
            <a:r>
              <a:rPr lang="it-IT" sz="2000" dirty="0" smtClean="0">
                <a:solidFill>
                  <a:schemeClr val="bg1"/>
                </a:solidFill>
                <a:effectLst>
                  <a:outerShdw blurRad="38100" dist="38100" dir="2700000" algn="tl">
                    <a:srgbClr val="000000">
                      <a:alpha val="43137"/>
                    </a:srgbClr>
                  </a:outerShdw>
                </a:effectLst>
                <a:latin typeface="Comic Sans MS" pitchFamily="66" charset="0"/>
              </a:rPr>
              <a:t>T </a:t>
            </a:r>
            <a:r>
              <a:rPr lang="it-IT" sz="2000" dirty="0" smtClean="0">
                <a:solidFill>
                  <a:schemeClr val="bg1"/>
                </a:solidFill>
                <a:effectLst>
                  <a:outerShdw blurRad="38100" dist="38100" dir="2700000" algn="tl">
                    <a:srgbClr val="000000">
                      <a:alpha val="43137"/>
                    </a:srgbClr>
                  </a:outerShdw>
                </a:effectLst>
                <a:latin typeface="Comic Sans MS" pitchFamily="66" charset="0"/>
                <a:sym typeface="Symbol"/>
              </a:rPr>
              <a:t>= </a:t>
            </a:r>
            <a:r>
              <a:rPr lang="it-IT" sz="2000" dirty="0" err="1" smtClean="0">
                <a:solidFill>
                  <a:schemeClr val="bg1"/>
                </a:solidFill>
                <a:effectLst>
                  <a:outerShdw blurRad="38100" dist="38100" dir="2700000" algn="tl">
                    <a:srgbClr val="000000">
                      <a:alpha val="43137"/>
                    </a:srgbClr>
                  </a:outerShdw>
                </a:effectLst>
                <a:latin typeface="Comic Sans MS" pitchFamily="66" charset="0"/>
                <a:sym typeface="Symbol"/>
              </a:rPr>
              <a:t>cost</a:t>
            </a:r>
            <a:r>
              <a:rPr lang="it-IT" sz="2000" dirty="0" smtClean="0">
                <a:solidFill>
                  <a:schemeClr val="bg1"/>
                </a:solidFill>
                <a:effectLst>
                  <a:outerShdw blurRad="38100" dist="38100" dir="2700000" algn="tl">
                    <a:srgbClr val="000000">
                      <a:alpha val="43137"/>
                    </a:srgbClr>
                  </a:outerShdw>
                </a:effectLst>
                <a:latin typeface="Comic Sans MS" pitchFamily="66" charset="0"/>
                <a:sym typeface="Symbol"/>
              </a:rPr>
              <a:t> x R</a:t>
            </a:r>
            <a:r>
              <a:rPr lang="it-IT" sz="2000" baseline="30000" dirty="0" smtClean="0">
                <a:solidFill>
                  <a:schemeClr val="bg1"/>
                </a:solidFill>
                <a:effectLst>
                  <a:outerShdw blurRad="38100" dist="38100" dir="2700000" algn="tl">
                    <a:srgbClr val="000000">
                      <a:alpha val="43137"/>
                    </a:srgbClr>
                  </a:outerShdw>
                </a:effectLst>
                <a:latin typeface="Comic Sans MS" pitchFamily="66" charset="0"/>
                <a:sym typeface="Symbol"/>
              </a:rPr>
              <a:t>3/2</a:t>
            </a:r>
            <a:endParaRPr lang="it-IT" sz="2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903893"/>
            <a:ext cx="9144000" cy="954107"/>
          </a:xfrm>
          <a:prstGeom prst="rect">
            <a:avLst/>
          </a:prstGeom>
          <a:noFill/>
        </p:spPr>
        <p:txBody>
          <a:bodyPr wrap="square" rtlCol="0">
            <a:spAutoFit/>
          </a:bodyPr>
          <a:lstStyle/>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Dentro le galassie ci deve essere qualcosa che non vediamo: </a:t>
            </a:r>
            <a:r>
              <a:rPr lang="it-IT" sz="28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La Materia Oscura</a:t>
            </a:r>
            <a:endParaRPr lang="it-IT" sz="2800" dirty="0">
              <a:solidFill>
                <a:schemeClr val="tx1">
                  <a:lumMod val="65000"/>
                  <a:lumOff val="35000"/>
                </a:schemeClr>
              </a:solidFill>
              <a:effectLst>
                <a:outerShdw blurRad="38100" dist="38100" dir="2700000" algn="tl">
                  <a:srgbClr val="000000">
                    <a:alpha val="43137"/>
                  </a:srgbClr>
                </a:outerShdw>
              </a:effectLst>
              <a:latin typeface="Comic Sans MS" pitchFamily="66" charset="0"/>
            </a:endParaRPr>
          </a:p>
        </p:txBody>
      </p:sp>
      <p:pic>
        <p:nvPicPr>
          <p:cNvPr id="3" name="Immagine 2" descr="https://upload.wikimedia.org/wikipedia/commons/thumb/b/b9/GalacticRotation2.svg/220px-GalacticRotation2.svg.png">
            <a:hlinkClick r:id="rId3"/>
          </p:cNvPr>
          <p:cNvPicPr/>
          <p:nvPr/>
        </p:nvPicPr>
        <p:blipFill>
          <a:blip r:embed="rId4" cstate="print"/>
          <a:srcRect/>
          <a:stretch>
            <a:fillRect/>
          </a:stretch>
        </p:blipFill>
        <p:spPr bwMode="auto">
          <a:xfrm>
            <a:off x="899592" y="3645024"/>
            <a:ext cx="4001983" cy="1872208"/>
          </a:xfrm>
          <a:prstGeom prst="rect">
            <a:avLst/>
          </a:prstGeom>
          <a:noFill/>
          <a:ln w="9525">
            <a:noFill/>
            <a:miter lim="800000"/>
            <a:headEnd/>
            <a:tailEnd/>
          </a:ln>
        </p:spPr>
      </p:pic>
      <p:sp>
        <p:nvSpPr>
          <p:cNvPr id="5" name="CasellaDiTesto 4"/>
          <p:cNvSpPr txBox="1"/>
          <p:nvPr/>
        </p:nvSpPr>
        <p:spPr>
          <a:xfrm>
            <a:off x="5364088" y="3933056"/>
            <a:ext cx="3312368" cy="1323439"/>
          </a:xfrm>
          <a:prstGeom prst="rect">
            <a:avLst/>
          </a:prstGeom>
          <a:noFill/>
        </p:spPr>
        <p:txBody>
          <a:bodyPr wrap="square" rtlCol="0">
            <a:spAutoFit/>
          </a:bodyPr>
          <a:lstStyle/>
          <a:p>
            <a:r>
              <a:rPr lang="it-IT" sz="2000" dirty="0" smtClean="0">
                <a:solidFill>
                  <a:schemeClr val="bg1"/>
                </a:solidFill>
                <a:effectLst>
                  <a:outerShdw blurRad="38100" dist="38100" dir="2700000" algn="tl">
                    <a:srgbClr val="000000">
                      <a:alpha val="43137"/>
                    </a:srgbClr>
                  </a:outerShdw>
                </a:effectLst>
                <a:latin typeface="Comic Sans MS" pitchFamily="66" charset="0"/>
              </a:rPr>
              <a:t>Velocità di rotazione della galassia: </a:t>
            </a:r>
          </a:p>
          <a:p>
            <a:r>
              <a:rPr lang="it-IT" sz="2000" dirty="0" smtClean="0">
                <a:solidFill>
                  <a:schemeClr val="bg1"/>
                </a:solidFill>
                <a:effectLst>
                  <a:outerShdw blurRad="38100" dist="38100" dir="2700000" algn="tl">
                    <a:srgbClr val="000000">
                      <a:alpha val="43137"/>
                    </a:srgbClr>
                  </a:outerShdw>
                </a:effectLst>
                <a:latin typeface="Comic Sans MS" pitchFamily="66" charset="0"/>
              </a:rPr>
              <a:t>(A): predetta; </a:t>
            </a:r>
          </a:p>
          <a:p>
            <a:r>
              <a:rPr lang="it-IT" sz="2000" dirty="0" smtClean="0">
                <a:solidFill>
                  <a:schemeClr val="bg1"/>
                </a:solidFill>
                <a:effectLst>
                  <a:outerShdw blurRad="38100" dist="38100" dir="2700000" algn="tl">
                    <a:srgbClr val="000000">
                      <a:alpha val="43137"/>
                    </a:srgbClr>
                  </a:outerShdw>
                </a:effectLst>
                <a:latin typeface="Comic Sans MS" pitchFamily="66" charset="0"/>
              </a:rPr>
              <a:t>(B): osservata.</a:t>
            </a:r>
            <a:endParaRPr lang="it-IT" dirty="0"/>
          </a:p>
        </p:txBody>
      </p:sp>
      <p:sp>
        <p:nvSpPr>
          <p:cNvPr id="6" name="CasellaDiTesto 5"/>
          <p:cNvSpPr txBox="1"/>
          <p:nvPr/>
        </p:nvSpPr>
        <p:spPr>
          <a:xfrm>
            <a:off x="0" y="116632"/>
            <a:ext cx="9144000" cy="3108543"/>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In particolare le </a:t>
            </a:r>
            <a:r>
              <a:rPr lang="it-IT" sz="2800" dirty="0" smtClean="0">
                <a:solidFill>
                  <a:srgbClr val="FFC000"/>
                </a:solidFill>
                <a:effectLst>
                  <a:outerShdw blurRad="38100" dist="38100" dir="2700000" algn="tl">
                    <a:srgbClr val="000000">
                      <a:alpha val="43137"/>
                    </a:srgbClr>
                  </a:outerShdw>
                </a:effectLst>
                <a:latin typeface="Comic Sans MS" pitchFamily="66" charset="0"/>
              </a:rPr>
              <a:t>galassie spirali </a:t>
            </a:r>
            <a:r>
              <a:rPr lang="it-IT" sz="2800" dirty="0" smtClean="0">
                <a:solidFill>
                  <a:schemeClr val="bg1"/>
                </a:solidFill>
                <a:effectLst>
                  <a:outerShdw blurRad="38100" dist="38100" dir="2700000" algn="tl">
                    <a:srgbClr val="000000">
                      <a:alpha val="43137"/>
                    </a:srgbClr>
                  </a:outerShdw>
                </a:effectLst>
                <a:latin typeface="Comic Sans MS" pitchFamily="66" charset="0"/>
              </a:rPr>
              <a:t>contengono una vasta popolazione di stelle poste su orbite quasi circolari attorno al centro galattico. Come accade per le orbite planetarie, secondo la </a:t>
            </a:r>
            <a:r>
              <a:rPr lang="it-IT" sz="2800" dirty="0" smtClean="0">
                <a:solidFill>
                  <a:srgbClr val="FFC000"/>
                </a:solidFill>
                <a:effectLst>
                  <a:outerShdw blurRad="38100" dist="38100" dir="2700000" algn="tl">
                    <a:srgbClr val="000000">
                      <a:alpha val="43137"/>
                    </a:srgbClr>
                  </a:outerShdw>
                </a:effectLst>
                <a:latin typeface="Comic Sans MS" pitchFamily="66" charset="0"/>
              </a:rPr>
              <a:t>terza legge di Keplero</a:t>
            </a:r>
            <a:r>
              <a:rPr lang="it-IT" sz="2800" dirty="0" smtClean="0">
                <a:solidFill>
                  <a:schemeClr val="bg1"/>
                </a:solidFill>
                <a:effectLst>
                  <a:outerShdw blurRad="38100" dist="38100" dir="2700000" algn="tl">
                    <a:srgbClr val="000000">
                      <a:alpha val="43137"/>
                    </a:srgbClr>
                  </a:outerShdw>
                </a:effectLst>
                <a:latin typeface="Comic Sans MS" pitchFamily="66" charset="0"/>
              </a:rPr>
              <a:t>, le stelle con orbite galattiche più grandi dovrebbero avere periodi di rivoluzione T maggiori</a:t>
            </a:r>
          </a:p>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e dunque velocità minori</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fisica\associazione\seminari\materia e energia oscura\figure\Mappa_3D_materia_oscura.jpg"/>
          <p:cNvPicPr>
            <a:picLocks noChangeAspect="1" noChangeArrowheads="1"/>
          </p:cNvPicPr>
          <p:nvPr/>
        </p:nvPicPr>
        <p:blipFill>
          <a:blip r:embed="rId3" cstate="print"/>
          <a:srcRect/>
          <a:stretch>
            <a:fillRect/>
          </a:stretch>
        </p:blipFill>
        <p:spPr bwMode="auto">
          <a:xfrm>
            <a:off x="107504" y="44625"/>
            <a:ext cx="3884730" cy="2952328"/>
          </a:xfrm>
          <a:prstGeom prst="rect">
            <a:avLst/>
          </a:prstGeom>
          <a:noFill/>
        </p:spPr>
      </p:pic>
      <p:sp>
        <p:nvSpPr>
          <p:cNvPr id="3" name="CasellaDiTesto 2"/>
          <p:cNvSpPr txBox="1"/>
          <p:nvPr/>
        </p:nvSpPr>
        <p:spPr>
          <a:xfrm>
            <a:off x="4067944" y="0"/>
            <a:ext cx="5076056" cy="1200329"/>
          </a:xfrm>
          <a:prstGeom prst="rect">
            <a:avLst/>
          </a:prstGeom>
          <a:noFill/>
        </p:spPr>
        <p:txBody>
          <a:bodyPr wrap="square" rtlCol="0">
            <a:spAutoFit/>
          </a:bodyPr>
          <a:lstStyle/>
          <a:p>
            <a:r>
              <a:rPr lang="it-IT" sz="2400" dirty="0" smtClean="0">
                <a:solidFill>
                  <a:schemeClr val="bg1"/>
                </a:solidFill>
                <a:effectLst>
                  <a:outerShdw blurRad="38100" dist="38100" dir="2700000" algn="tl">
                    <a:srgbClr val="000000">
                      <a:alpha val="43137"/>
                    </a:srgbClr>
                  </a:outerShdw>
                </a:effectLst>
                <a:latin typeface="Comic Sans MS" pitchFamily="66" charset="0"/>
              </a:rPr>
              <a:t>Mappa tridimensionale della materia oscura elaborata da NASA, ESA e CALTECH</a:t>
            </a:r>
            <a:endParaRPr lang="it-IT" sz="2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0" y="3212976"/>
            <a:ext cx="9144000" cy="3539430"/>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nelle Hawaii studiosi francesi e canadesi, coordinati dall'Istituto di Astrofisica di Parigi, osservarono migliaia di immagini per verificare la deviazione che la luce subiva nel suo viaggio cosmico, </a:t>
            </a:r>
            <a:r>
              <a:rPr lang="it-IT" sz="2800" dirty="0" smtClean="0">
                <a:solidFill>
                  <a:srgbClr val="FFC000"/>
                </a:solidFill>
                <a:effectLst>
                  <a:outerShdw blurRad="38100" dist="38100" dir="2700000" algn="tl">
                    <a:srgbClr val="000000">
                      <a:alpha val="43137"/>
                    </a:srgbClr>
                  </a:outerShdw>
                </a:effectLst>
                <a:latin typeface="Comic Sans MS" pitchFamily="66" charset="0"/>
              </a:rPr>
              <a:t>constatando che essa veniva deviata anche in punti dove non erano visibili masse</a:t>
            </a:r>
            <a:r>
              <a:rPr lang="it-IT" sz="2800" dirty="0" smtClean="0">
                <a:solidFill>
                  <a:schemeClr val="bg1"/>
                </a:solidFill>
                <a:effectLst>
                  <a:outerShdw blurRad="38100" dist="38100" dir="2700000" algn="tl">
                    <a:srgbClr val="000000">
                      <a:alpha val="43137"/>
                    </a:srgbClr>
                  </a:outerShdw>
                </a:effectLst>
                <a:latin typeface="Comic Sans MS" pitchFamily="66" charset="0"/>
              </a:rPr>
              <a:t>. Fu grazie a queste osservazioni dei suoi effetti gravitazionali che, pur non visibile, si scoprì </a:t>
            </a:r>
            <a:r>
              <a:rPr lang="it-IT" sz="2800" dirty="0" smtClean="0">
                <a:solidFill>
                  <a:srgbClr val="FFC000"/>
                </a:solidFill>
                <a:effectLst>
                  <a:outerShdw blurRad="38100" dist="38100" dir="2700000" algn="tl">
                    <a:srgbClr val="000000">
                      <a:alpha val="43137"/>
                    </a:srgbClr>
                  </a:outerShdw>
                </a:effectLst>
                <a:latin typeface="Comic Sans MS" pitchFamily="66" charset="0"/>
              </a:rPr>
              <a:t>dove era la materia oscura</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4139952" y="1469102"/>
            <a:ext cx="4932040" cy="1815882"/>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Nel 2008, utilizzando il telescopio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Canada-France-Hawaii</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Telescope</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Cfht</a:t>
            </a:r>
            <a:r>
              <a:rPr lang="it-IT" sz="2800" dirty="0" smtClean="0">
                <a:solidFill>
                  <a:schemeClr val="bg1"/>
                </a:solidFill>
                <a:effectLst>
                  <a:outerShdw blurRad="38100" dist="38100" dir="2700000" algn="tl">
                    <a:srgbClr val="000000">
                      <a:alpha val="43137"/>
                    </a:srgbClr>
                  </a:outerShdw>
                </a:effectLst>
                <a:latin typeface="Comic Sans MS" pitchFamily="66" charset="0"/>
              </a:rPr>
              <a:t>), posto sul monte Mauna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Kea</a:t>
            </a:r>
            <a:endParaRPr lang="it-IT"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32656"/>
            <a:ext cx="9144000" cy="2308324"/>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La natura della </a:t>
            </a:r>
            <a:r>
              <a:rPr lang="it-IT" sz="3600" dirty="0" smtClean="0">
                <a:solidFill>
                  <a:schemeClr val="bg1">
                    <a:lumMod val="65000"/>
                  </a:schemeClr>
                </a:solidFill>
                <a:effectLst>
                  <a:outerShdw blurRad="38100" dist="38100" dir="2700000" algn="tl">
                    <a:srgbClr val="000000">
                      <a:alpha val="43137"/>
                    </a:srgbClr>
                  </a:outerShdw>
                </a:effectLst>
                <a:latin typeface="Comic Sans MS" panose="030F0702030302020204" pitchFamily="66" charset="0"/>
              </a:rPr>
              <a:t>Materia Oscura e della Energia oscura</a:t>
            </a: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 é un</a:t>
            </a:r>
          </a:p>
          <a:p>
            <a:pPr algn="ctr"/>
            <a:r>
              <a:rPr lang="it-IT"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grosso problema ancora aperto in Cosmologia</a:t>
            </a:r>
            <a:endParaRPr lang="it-IT" sz="36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asellaDiTesto 4"/>
          <p:cNvSpPr txBox="1"/>
          <p:nvPr/>
        </p:nvSpPr>
        <p:spPr>
          <a:xfrm>
            <a:off x="611560" y="3789040"/>
            <a:ext cx="7992888" cy="1015663"/>
          </a:xfrm>
          <a:prstGeom prst="rect">
            <a:avLst/>
          </a:prstGeom>
          <a:noFill/>
        </p:spPr>
        <p:txBody>
          <a:bodyPr wrap="square" rtlCol="0">
            <a:spAutoFit/>
          </a:bodyPr>
          <a:lstStyle/>
          <a:p>
            <a:r>
              <a:rPr lang="it-IT" sz="6000" dirty="0" smtClean="0">
                <a:solidFill>
                  <a:srgbClr val="FFC000"/>
                </a:solidFill>
                <a:effectLst>
                  <a:outerShdw blurRad="38100" dist="38100" dir="2700000" algn="tl">
                    <a:srgbClr val="000000">
                      <a:alpha val="43137"/>
                    </a:srgbClr>
                  </a:outerShdw>
                </a:effectLst>
                <a:latin typeface="Comic Sans MS" pitchFamily="66" charset="0"/>
              </a:rPr>
              <a:t>E non è cosa da poco!</a:t>
            </a:r>
            <a:endParaRPr lang="it-IT" sz="6000" dirty="0">
              <a:solidFill>
                <a:srgbClr val="FFC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190897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32656"/>
            <a:ext cx="9144000" cy="2308324"/>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La natura della </a:t>
            </a:r>
            <a:r>
              <a:rPr lang="it-IT" sz="3600" dirty="0" smtClean="0">
                <a:solidFill>
                  <a:schemeClr val="bg1">
                    <a:lumMod val="65000"/>
                  </a:schemeClr>
                </a:solidFill>
                <a:effectLst>
                  <a:outerShdw blurRad="38100" dist="38100" dir="2700000" algn="tl">
                    <a:srgbClr val="000000">
                      <a:alpha val="43137"/>
                    </a:srgbClr>
                  </a:outerShdw>
                </a:effectLst>
                <a:latin typeface="Comic Sans MS" panose="030F0702030302020204" pitchFamily="66" charset="0"/>
              </a:rPr>
              <a:t>Materia Oscura e della Energia oscura</a:t>
            </a:r>
            <a:r>
              <a:rPr lang="it-IT" sz="3600" dirty="0" smtClean="0">
                <a:solidFill>
                  <a:schemeClr val="bg1"/>
                </a:solidFill>
                <a:effectLst>
                  <a:outerShdw blurRad="38100" dist="38100" dir="2700000" algn="tl">
                    <a:srgbClr val="000000">
                      <a:alpha val="43137"/>
                    </a:srgbClr>
                  </a:outerShdw>
                </a:effectLst>
                <a:latin typeface="Comic Sans MS" panose="030F0702030302020204" pitchFamily="66" charset="0"/>
              </a:rPr>
              <a:t> é un</a:t>
            </a:r>
          </a:p>
          <a:p>
            <a:pPr algn="ctr"/>
            <a:r>
              <a:rPr lang="it-IT"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grosso problema ancora aperto in Cosmologia</a:t>
            </a:r>
            <a:endParaRPr lang="it-IT" sz="360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122882" name="Picture 2" descr="C:\Documents and Settings\utente\Documenti\Immagini\DarkMatterPie.jpg"/>
          <p:cNvPicPr>
            <a:picLocks noChangeAspect="1" noChangeArrowheads="1"/>
          </p:cNvPicPr>
          <p:nvPr/>
        </p:nvPicPr>
        <p:blipFill>
          <a:blip r:embed="rId3" cstate="print"/>
          <a:srcRect/>
          <a:stretch>
            <a:fillRect/>
          </a:stretch>
        </p:blipFill>
        <p:spPr bwMode="auto">
          <a:xfrm>
            <a:off x="1339850" y="2850480"/>
            <a:ext cx="6464300" cy="3098800"/>
          </a:xfrm>
          <a:prstGeom prst="rect">
            <a:avLst/>
          </a:prstGeom>
          <a:noFill/>
        </p:spPr>
      </p:pic>
    </p:spTree>
    <p:extLst>
      <p:ext uri="{BB962C8B-B14F-4D97-AF65-F5344CB8AC3E}">
        <p14:creationId xmlns:p14="http://schemas.microsoft.com/office/powerpoint/2010/main" xmlns="" val="190897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ppt_w</p:attrName>
                                        </p:attrNameLst>
                                      </p:cBhvr>
                                      <p:tavLst>
                                        <p:tav tm="0">
                                          <p:val>
                                            <p:strVal val="#ppt_w*0.70"/>
                                          </p:val>
                                        </p:tav>
                                        <p:tav tm="100000">
                                          <p:val>
                                            <p:strVal val="#ppt_w"/>
                                          </p:val>
                                        </p:tav>
                                      </p:tavLst>
                                    </p:anim>
                                    <p:anim calcmode="lin" valueType="num">
                                      <p:cBhvr>
                                        <p:cTn id="8" dur="1000" fill="hold"/>
                                        <p:tgtEl>
                                          <p:spTgt spid="122882"/>
                                        </p:tgtEl>
                                        <p:attrNameLst>
                                          <p:attrName>ppt_h</p:attrName>
                                        </p:attrNameLst>
                                      </p:cBhvr>
                                      <p:tavLst>
                                        <p:tav tm="0">
                                          <p:val>
                                            <p:strVal val="#ppt_h"/>
                                          </p:val>
                                        </p:tav>
                                        <p:tav tm="100000">
                                          <p:val>
                                            <p:strVal val="#ppt_h"/>
                                          </p:val>
                                        </p:tav>
                                      </p:tavLst>
                                    </p:anim>
                                    <p:animEffect transition="in" filter="fade">
                                      <p:cBhvr>
                                        <p:cTn id="9" dur="10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74119"/>
            <a:ext cx="9144000" cy="2246769"/>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Bruce H.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Margon</a:t>
            </a:r>
            <a:r>
              <a:rPr lang="it-IT" sz="2800" dirty="0" smtClean="0">
                <a:solidFill>
                  <a:schemeClr val="bg1"/>
                </a:solidFill>
                <a:effectLst>
                  <a:outerShdw blurRad="38100" dist="38100" dir="2700000" algn="tl">
                    <a:srgbClr val="000000">
                      <a:alpha val="43137"/>
                    </a:srgbClr>
                  </a:outerShdw>
                </a:effectLst>
                <a:latin typeface="Comic Sans MS" pitchFamily="66" charset="0"/>
              </a:rPr>
              <a:t>, astronomo all'Un. di Washington, ha dichiarato nel 2001 al </a:t>
            </a:r>
            <a:r>
              <a:rPr lang="it-IT" sz="2800" i="1" dirty="0" smtClean="0">
                <a:solidFill>
                  <a:schemeClr val="bg1"/>
                </a:solidFill>
                <a:effectLst>
                  <a:outerShdw blurRad="38100" dist="38100" dir="2700000" algn="tl">
                    <a:srgbClr val="000000">
                      <a:alpha val="43137"/>
                    </a:srgbClr>
                  </a:outerShdw>
                </a:effectLst>
                <a:latin typeface="Comic Sans MS" pitchFamily="66" charset="0"/>
              </a:rPr>
              <a:t>New York </a:t>
            </a:r>
            <a:r>
              <a:rPr lang="it-IT" sz="2800" i="1" dirty="0" err="1" smtClean="0">
                <a:solidFill>
                  <a:schemeClr val="bg1"/>
                </a:solidFill>
                <a:effectLst>
                  <a:outerShdw blurRad="38100" dist="38100" dir="2700000" algn="tl">
                    <a:srgbClr val="000000">
                      <a:alpha val="43137"/>
                    </a:srgbClr>
                  </a:outerShdw>
                </a:effectLst>
                <a:latin typeface="Comic Sans MS" pitchFamily="66" charset="0"/>
              </a:rPr>
              <a:t>Times</a:t>
            </a:r>
            <a:r>
              <a:rPr lang="it-IT" sz="2800" i="1" dirty="0" smtClean="0">
                <a:solidFill>
                  <a:schemeClr val="bg1"/>
                </a:solidFill>
                <a:effectLst>
                  <a:outerShdw blurRad="38100" dist="38100" dir="2700000" algn="tl">
                    <a:srgbClr val="000000">
                      <a:alpha val="43137"/>
                    </a:srgbClr>
                  </a:outerShdw>
                </a:effectLst>
                <a:latin typeface="Comic Sans MS" pitchFamily="66" charset="0"/>
              </a:rPr>
              <a:t>:</a:t>
            </a:r>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a:p>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i="1" dirty="0" smtClean="0">
                <a:solidFill>
                  <a:srgbClr val="FFC000"/>
                </a:solidFill>
                <a:effectLst>
                  <a:outerShdw blurRad="38100" dist="38100" dir="2700000" algn="tl">
                    <a:srgbClr val="000000">
                      <a:alpha val="43137"/>
                    </a:srgbClr>
                  </a:outerShdw>
                </a:effectLst>
                <a:latin typeface="Comic Sans MS" pitchFamily="66" charset="0"/>
              </a:rPr>
              <a:t>È una situazione alquanto imbarazzante dover ammettere che non riusciamo a trovare il 90%  della materia dell'Universo</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p>
        </p:txBody>
      </p:sp>
      <p:pic>
        <p:nvPicPr>
          <p:cNvPr id="122882" name="Picture 2" descr="C:\Documents and Settings\utente\Documenti\Immagini\DarkMatterPie.jpg"/>
          <p:cNvPicPr>
            <a:picLocks noChangeAspect="1" noChangeArrowheads="1"/>
          </p:cNvPicPr>
          <p:nvPr/>
        </p:nvPicPr>
        <p:blipFill>
          <a:blip r:embed="rId3" cstate="print"/>
          <a:srcRect/>
          <a:stretch>
            <a:fillRect/>
          </a:stretch>
        </p:blipFill>
        <p:spPr bwMode="auto">
          <a:xfrm>
            <a:off x="1339850" y="2850480"/>
            <a:ext cx="6464300" cy="3098800"/>
          </a:xfrm>
          <a:prstGeom prst="rect">
            <a:avLst/>
          </a:prstGeom>
          <a:noFill/>
        </p:spPr>
      </p:pic>
    </p:spTree>
    <p:extLst>
      <p:ext uri="{BB962C8B-B14F-4D97-AF65-F5344CB8AC3E}">
        <p14:creationId xmlns:p14="http://schemas.microsoft.com/office/powerpoint/2010/main" xmlns="" val="1908970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3003917"/>
            <a:ext cx="7992888" cy="2585323"/>
          </a:xfrm>
          <a:prstGeom prst="rect">
            <a:avLst/>
          </a:prstGeom>
          <a:noFill/>
        </p:spPr>
        <p:txBody>
          <a:bodyPr wrap="square" rtlCol="0">
            <a:spAutoFit/>
          </a:bodyPr>
          <a:lstStyle/>
          <a:p>
            <a:pPr algn="ctr"/>
            <a:r>
              <a:rPr lang="it-IT" sz="5400" i="1" dirty="0" smtClean="0">
                <a:solidFill>
                  <a:srgbClr val="FFC000"/>
                </a:solidFill>
                <a:effectLst>
                  <a:outerShdw blurRad="38100" dist="38100" dir="2700000" algn="tl">
                    <a:srgbClr val="000000">
                      <a:alpha val="43137"/>
                    </a:srgbClr>
                  </a:outerShdw>
                </a:effectLst>
                <a:latin typeface="Comic Sans MS" pitchFamily="66" charset="0"/>
              </a:rPr>
              <a:t>Ci son più cose in cielo e in Terra, Orazio, che nella tua filosofia!...”. </a:t>
            </a:r>
            <a:endParaRPr lang="it-IT" sz="54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755576" y="522546"/>
            <a:ext cx="7992888" cy="1754326"/>
          </a:xfrm>
          <a:prstGeom prst="rect">
            <a:avLst/>
          </a:prstGeom>
          <a:noFill/>
        </p:spPr>
        <p:txBody>
          <a:bodyPr wrap="square" rtlCol="0">
            <a:spAutoFit/>
          </a:bodyPr>
          <a:lstStyle/>
          <a:p>
            <a:pPr algn="ctr"/>
            <a:r>
              <a:rPr lang="it-IT" sz="5400" dirty="0" smtClean="0">
                <a:solidFill>
                  <a:schemeClr val="bg1"/>
                </a:solidFill>
                <a:effectLst>
                  <a:outerShdw blurRad="38100" dist="38100" dir="2700000" algn="tl">
                    <a:srgbClr val="000000">
                      <a:alpha val="43137"/>
                    </a:srgbClr>
                  </a:outerShdw>
                </a:effectLst>
                <a:latin typeface="Comic Sans MS" pitchFamily="66" charset="0"/>
              </a:rPr>
              <a:t>Energia Oscura …</a:t>
            </a:r>
          </a:p>
          <a:p>
            <a:pPr algn="ctr"/>
            <a:r>
              <a:rPr lang="it-IT" sz="5400" dirty="0" smtClean="0">
                <a:solidFill>
                  <a:schemeClr val="bg1"/>
                </a:solidFill>
                <a:effectLst>
                  <a:outerShdw blurRad="38100" dist="38100" dir="2700000" algn="tl">
                    <a:srgbClr val="000000">
                      <a:alpha val="43137"/>
                    </a:srgbClr>
                  </a:outerShdw>
                </a:effectLst>
                <a:latin typeface="Comic Sans MS" pitchFamily="66" charset="0"/>
              </a:rPr>
              <a:t>… Materia Oscura</a:t>
            </a:r>
            <a:endParaRPr lang="it-IT" sz="5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467544" y="5589240"/>
            <a:ext cx="7992888" cy="923330"/>
          </a:xfrm>
          <a:prstGeom prst="rect">
            <a:avLst/>
          </a:prstGeom>
          <a:noFill/>
        </p:spPr>
        <p:txBody>
          <a:bodyPr wrap="square" rtlCol="0">
            <a:spAutoFit/>
          </a:bodyPr>
          <a:lstStyle/>
          <a:p>
            <a:pPr algn="r"/>
            <a:r>
              <a:rPr lang="it-IT" sz="3200" i="1" dirty="0" smtClean="0">
                <a:solidFill>
                  <a:srgbClr val="FFC000"/>
                </a:solidFill>
                <a:effectLst>
                  <a:outerShdw blurRad="38100" dist="38100" dir="2700000" algn="tl">
                    <a:srgbClr val="000000">
                      <a:alpha val="43137"/>
                    </a:srgbClr>
                  </a:outerShdw>
                </a:effectLst>
              </a:rPr>
              <a:t>William</a:t>
            </a:r>
            <a:r>
              <a:rPr lang="it-IT" sz="3200" b="1" i="1" dirty="0" smtClean="0">
                <a:solidFill>
                  <a:srgbClr val="FFC000"/>
                </a:solidFill>
                <a:effectLst>
                  <a:outerShdw blurRad="38100" dist="38100" dir="2700000" algn="tl">
                    <a:srgbClr val="000000">
                      <a:alpha val="43137"/>
                    </a:srgbClr>
                  </a:outerShdw>
                </a:effectLst>
              </a:rPr>
              <a:t> </a:t>
            </a:r>
            <a:r>
              <a:rPr lang="it-IT" sz="3200" i="1" dirty="0" smtClean="0">
                <a:solidFill>
                  <a:srgbClr val="FFC000"/>
                </a:solidFill>
                <a:effectLst>
                  <a:outerShdw blurRad="38100" dist="38100" dir="2700000" algn="tl">
                    <a:srgbClr val="000000">
                      <a:alpha val="43137"/>
                    </a:srgbClr>
                  </a:outerShdw>
                </a:effectLst>
              </a:rPr>
              <a:t>Shakespeare, da “Amleto”</a:t>
            </a:r>
            <a:r>
              <a:rPr lang="it-IT" sz="3200" b="1" i="1" dirty="0" smtClean="0">
                <a:solidFill>
                  <a:srgbClr val="FFC000"/>
                </a:solidFill>
                <a:effectLst>
                  <a:outerShdw blurRad="38100" dist="38100" dir="2700000" algn="tl">
                    <a:srgbClr val="000000">
                      <a:alpha val="43137"/>
                    </a:srgbClr>
                  </a:outerShdw>
                </a:effectLst>
              </a:rPr>
              <a:t> </a:t>
            </a:r>
            <a:r>
              <a:rPr lang="it-IT" sz="5400" i="1" dirty="0" smtClean="0">
                <a:solidFill>
                  <a:srgbClr val="FFC000"/>
                </a:solidFill>
                <a:effectLst>
                  <a:outerShdw blurRad="38100" dist="38100" dir="2700000" algn="tl">
                    <a:srgbClr val="000000">
                      <a:alpha val="43137"/>
                    </a:srgbClr>
                  </a:outerShdw>
                </a:effectLst>
                <a:latin typeface="Comic Sans MS" pitchFamily="66" charset="0"/>
              </a:rPr>
              <a:t> </a:t>
            </a:r>
            <a:endParaRPr lang="it-IT" sz="5400" i="1"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0"/>
                                        <p:tgtEl>
                                          <p:spTgt spid="3"/>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923797"/>
            <a:ext cx="7848872" cy="2585323"/>
          </a:xfrm>
          <a:prstGeom prst="rect">
            <a:avLst/>
          </a:prstGeom>
          <a:noFill/>
        </p:spPr>
        <p:txBody>
          <a:bodyPr wrap="square" rtlCol="0">
            <a:spAutoFit/>
          </a:bodyPr>
          <a:lstStyle/>
          <a:p>
            <a:pPr algn="ctr"/>
            <a:r>
              <a:rPr lang="it-IT" sz="5400" dirty="0" smtClean="0">
                <a:solidFill>
                  <a:schemeClr val="bg1"/>
                </a:solidFill>
                <a:effectLst>
                  <a:outerShdw blurRad="38100" dist="38100" dir="2700000" algn="tl">
                    <a:srgbClr val="000000">
                      <a:alpha val="43137"/>
                    </a:srgbClr>
                  </a:outerShdw>
                </a:effectLst>
                <a:latin typeface="Comic Sans MS" pitchFamily="66" charset="0"/>
              </a:rPr>
              <a:t>Ma cosa sono       l’</a:t>
            </a:r>
            <a:r>
              <a:rPr lang="it-IT" sz="54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Energia Oscura </a:t>
            </a:r>
            <a:r>
              <a:rPr lang="it-IT" sz="5400" dirty="0" smtClean="0">
                <a:solidFill>
                  <a:schemeClr val="bg1"/>
                </a:solidFill>
                <a:effectLst>
                  <a:outerShdw blurRad="38100" dist="38100" dir="2700000" algn="tl">
                    <a:srgbClr val="000000">
                      <a:alpha val="43137"/>
                    </a:srgbClr>
                  </a:outerShdw>
                </a:effectLst>
                <a:latin typeface="Comic Sans MS" pitchFamily="66" charset="0"/>
              </a:rPr>
              <a:t>e        la </a:t>
            </a:r>
            <a:r>
              <a:rPr lang="it-IT" sz="54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Materia Oscura</a:t>
            </a:r>
            <a:r>
              <a:rPr lang="it-IT" sz="5400" dirty="0" smtClean="0">
                <a:solidFill>
                  <a:schemeClr val="bg1"/>
                </a:solidFill>
                <a:effectLst>
                  <a:outerShdw blurRad="38100" dist="38100" dir="2700000" algn="tl">
                    <a:srgbClr val="000000">
                      <a:alpha val="43137"/>
                    </a:srgbClr>
                  </a:outerShdw>
                </a:effectLst>
                <a:latin typeface="Comic Sans MS" pitchFamily="66" charset="0"/>
              </a:rPr>
              <a:t>?</a:t>
            </a:r>
            <a:endParaRPr lang="it-IT" sz="54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2132856"/>
            <a:ext cx="7848872" cy="1754326"/>
          </a:xfrm>
          <a:prstGeom prst="rect">
            <a:avLst/>
          </a:prstGeom>
          <a:noFill/>
        </p:spPr>
        <p:txBody>
          <a:bodyPr wrap="square" rtlCol="0">
            <a:spAutoFit/>
          </a:bodyPr>
          <a:lstStyle/>
          <a:p>
            <a:pPr algn="ctr"/>
            <a:r>
              <a:rPr lang="it-IT" sz="5400" i="1" dirty="0" smtClean="0">
                <a:solidFill>
                  <a:schemeClr val="bg1"/>
                </a:solidFill>
                <a:effectLst>
                  <a:outerShdw blurRad="38100" dist="38100" dir="2700000" algn="tl">
                    <a:srgbClr val="000000">
                      <a:alpha val="43137"/>
                    </a:srgbClr>
                  </a:outerShdw>
                </a:effectLst>
                <a:latin typeface="Comic Sans MS" pitchFamily="66" charset="0"/>
              </a:rPr>
              <a:t>3. Cominciamo con l’</a:t>
            </a:r>
            <a:r>
              <a:rPr lang="it-IT" sz="5400" i="1"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Energia Oscura</a:t>
            </a:r>
            <a:endParaRPr lang="it-IT" sz="54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0825" y="44450"/>
            <a:ext cx="8569325" cy="2062103"/>
          </a:xfrm>
          <a:prstGeom prst="rect">
            <a:avLst/>
          </a:prstGeom>
          <a:noFill/>
        </p:spPr>
        <p:txBody>
          <a:bodyPr>
            <a:spAutoFit/>
          </a:bodyPr>
          <a:lstStyle/>
          <a:p>
            <a:pPr algn="ctr" fontAlgn="auto">
              <a:spcBef>
                <a:spcPts val="0"/>
              </a:spcBef>
              <a:spcAft>
                <a:spcPts val="0"/>
              </a:spcAft>
              <a:defRPr/>
            </a:pPr>
            <a:r>
              <a:rPr lang="it-IT" sz="3200" i="1" dirty="0" smtClean="0">
                <a:solidFill>
                  <a:schemeClr val="bg1"/>
                </a:solidFill>
                <a:effectLst>
                  <a:outerShdw blurRad="38100" dist="38100" dir="2700000" algn="tl">
                    <a:srgbClr val="000000">
                      <a:alpha val="43137"/>
                    </a:srgbClr>
                  </a:outerShdw>
                </a:effectLst>
                <a:latin typeface="Comic Sans MS" pitchFamily="66" charset="0"/>
                <a:cs typeface="+mn-cs"/>
              </a:rPr>
              <a:t>Oltre agli elementi  presenti sulla Tavola di </a:t>
            </a:r>
            <a:r>
              <a:rPr lang="it-IT" sz="3200" i="1" dirty="0" err="1" smtClean="0">
                <a:solidFill>
                  <a:schemeClr val="bg1"/>
                </a:solidFill>
                <a:effectLst>
                  <a:outerShdw blurRad="38100" dist="38100" dir="2700000" algn="tl">
                    <a:srgbClr val="000000">
                      <a:alpha val="43137"/>
                    </a:srgbClr>
                  </a:outerShdw>
                </a:effectLst>
                <a:latin typeface="Comic Sans MS" pitchFamily="66" charset="0"/>
                <a:cs typeface="+mn-cs"/>
              </a:rPr>
              <a:t>Mendeleev</a:t>
            </a:r>
            <a:r>
              <a:rPr lang="it-IT" sz="3200" i="1" dirty="0" smtClean="0">
                <a:solidFill>
                  <a:schemeClr val="bg1"/>
                </a:solidFill>
                <a:effectLst>
                  <a:outerShdw blurRad="38100" dist="38100" dir="2700000" algn="tl">
                    <a:srgbClr val="000000">
                      <a:alpha val="43137"/>
                    </a:srgbClr>
                  </a:outerShdw>
                </a:effectLst>
                <a:latin typeface="Comic Sans MS" pitchFamily="66" charset="0"/>
                <a:cs typeface="+mn-cs"/>
              </a:rPr>
              <a:t>  c’è uno “Zoo”  di altre particelle  che sono state via via scoperte in questi ultimi cento anni </a:t>
            </a:r>
            <a:endParaRPr lang="it-IT" sz="3200" i="1" dirty="0">
              <a:effectLst>
                <a:outerShdw blurRad="38100" dist="38100" dir="2700000" algn="tl">
                  <a:srgbClr val="000000">
                    <a:alpha val="43137"/>
                  </a:srgbClr>
                </a:outerShdw>
              </a:effectLst>
              <a:latin typeface="+mn-lt"/>
              <a:cs typeface="+mn-cs"/>
            </a:endParaRPr>
          </a:p>
        </p:txBody>
      </p:sp>
      <p:sp>
        <p:nvSpPr>
          <p:cNvPr id="6" name="CasellaDiTesto 5"/>
          <p:cNvSpPr txBox="1"/>
          <p:nvPr/>
        </p:nvSpPr>
        <p:spPr>
          <a:xfrm>
            <a:off x="323528" y="2276872"/>
            <a:ext cx="4608512" cy="1384995"/>
          </a:xfrm>
          <a:prstGeom prst="rect">
            <a:avLst/>
          </a:prstGeom>
          <a:noFill/>
        </p:spPr>
        <p:txBody>
          <a:bodyPr wrap="square">
            <a:spAutoFit/>
          </a:bodyPr>
          <a:lstStyle/>
          <a:p>
            <a:pPr fontAlgn="auto">
              <a:spcBef>
                <a:spcPts val="0"/>
              </a:spcBef>
              <a:spcAft>
                <a:spcPts val="0"/>
              </a:spcAft>
              <a:defRPr/>
            </a:pPr>
            <a:endParaRPr lang="it-IT" sz="2800" dirty="0">
              <a:solidFill>
                <a:schemeClr val="bg1"/>
              </a:solidFill>
              <a:effectLst>
                <a:outerShdw blurRad="38100" dist="38100" dir="2700000" algn="tl">
                  <a:srgbClr val="000000">
                    <a:alpha val="43137"/>
                  </a:srgbClr>
                </a:outerShdw>
              </a:effectLst>
              <a:latin typeface="Comic Sans MS" pitchFamily="66" charset="0"/>
              <a:cs typeface="+mn-cs"/>
            </a:endParaRPr>
          </a:p>
          <a:p>
            <a:pPr fontAlgn="auto">
              <a:spcBef>
                <a:spcPts val="0"/>
              </a:spcBef>
              <a:spcAft>
                <a:spcPts val="0"/>
              </a:spcAft>
              <a:defRPr/>
            </a:pPr>
            <a:r>
              <a:rPr lang="it-IT" sz="2800" dirty="0">
                <a:solidFill>
                  <a:schemeClr val="bg1"/>
                </a:solidFill>
                <a:effectLst>
                  <a:outerShdw blurRad="38100" dist="38100" dir="2700000" algn="tl">
                    <a:srgbClr val="000000">
                      <a:alpha val="43137"/>
                    </a:srgbClr>
                  </a:outerShdw>
                </a:effectLst>
                <a:latin typeface="Comic Sans MS" pitchFamily="66" charset="0"/>
                <a:cs typeface="+mn-cs"/>
              </a:rPr>
              <a:t>p, n</a:t>
            </a:r>
            <a:r>
              <a:rPr lang="it-IT" sz="2800" dirty="0" smtClean="0">
                <a:solidFill>
                  <a:schemeClr val="bg1"/>
                </a:solidFill>
                <a:effectLst>
                  <a:outerShdw blurRad="38100" dist="38100" dir="2700000" algn="tl">
                    <a:srgbClr val="000000">
                      <a:alpha val="43137"/>
                    </a:srgbClr>
                  </a:outerShdw>
                </a:effectLst>
                <a:latin typeface="Comic Sans MS" pitchFamily="66" charset="0"/>
                <a:cs typeface="+mn-cs"/>
              </a:rPr>
              <a:t>, e, </a:t>
            </a:r>
            <a:r>
              <a:rPr lang="it-IT" sz="2800" dirty="0" smtClean="0">
                <a:solidFill>
                  <a:schemeClr val="bg1"/>
                </a:solidFill>
                <a:effectLst>
                  <a:outerShdw blurRad="38100" dist="38100" dir="2700000" algn="tl">
                    <a:srgbClr val="000000">
                      <a:alpha val="43137"/>
                    </a:srgbClr>
                  </a:outerShdw>
                </a:effectLst>
                <a:latin typeface="Comic Sans MS" pitchFamily="66" charset="0"/>
                <a:cs typeface="+mn-cs"/>
                <a:sym typeface="Symbol"/>
              </a:rPr>
              <a:t>,</a:t>
            </a:r>
            <a:r>
              <a:rPr lang="it-IT" sz="2800" dirty="0" smtClean="0">
                <a:solidFill>
                  <a:schemeClr val="bg1"/>
                </a:solidFill>
                <a:effectLst>
                  <a:outerShdw blurRad="38100" dist="38100" dir="2700000" algn="tl">
                    <a:srgbClr val="000000">
                      <a:alpha val="43137"/>
                    </a:srgbClr>
                  </a:outerShdw>
                </a:effectLst>
                <a:latin typeface="Comic Sans MS" pitchFamily="66" charset="0"/>
                <a:cs typeface="+mn-cs"/>
              </a:rPr>
              <a:t> </a:t>
            </a:r>
            <a:r>
              <a:rPr lang="it-IT" sz="2800" dirty="0">
                <a:solidFill>
                  <a:schemeClr val="bg1"/>
                </a:solidFill>
                <a:effectLst>
                  <a:outerShdw blurRad="38100" dist="38100" dir="2700000" algn="tl">
                    <a:srgbClr val="000000">
                      <a:alpha val="43137"/>
                    </a:srgbClr>
                  </a:outerShdw>
                </a:effectLst>
                <a:latin typeface="Comic Sans MS" pitchFamily="66" charset="0"/>
                <a:cs typeface="+mn-cs"/>
                <a:sym typeface="Symbol"/>
              </a:rPr>
              <a:t>, , , , K, , , , </a:t>
            </a:r>
            <a:r>
              <a:rPr lang="it-IT" sz="2800" dirty="0" smtClean="0">
                <a:solidFill>
                  <a:schemeClr val="bg1"/>
                </a:solidFill>
                <a:effectLst>
                  <a:outerShdw blurRad="38100" dist="38100" dir="2700000" algn="tl">
                    <a:srgbClr val="000000">
                      <a:alpha val="43137"/>
                    </a:srgbClr>
                  </a:outerShdw>
                </a:effectLst>
                <a:latin typeface="Comic Sans MS" pitchFamily="66" charset="0"/>
                <a:cs typeface="+mn-cs"/>
                <a:sym typeface="Symbol"/>
              </a:rPr>
              <a:t>, , </a:t>
            </a:r>
            <a:r>
              <a:rPr lang="de-AT" sz="2800" dirty="0" smtClean="0">
                <a:solidFill>
                  <a:schemeClr val="bg1"/>
                </a:solidFill>
                <a:effectLst>
                  <a:outerShdw blurRad="38100" dist="38100" dir="2700000" algn="tl">
                    <a:srgbClr val="000000">
                      <a:alpha val="43137"/>
                    </a:srgbClr>
                  </a:outerShdw>
                </a:effectLst>
                <a:latin typeface="Comic Sans MS" pitchFamily="66" charset="0"/>
              </a:rPr>
              <a:t>J/</a:t>
            </a:r>
            <a:r>
              <a:rPr lang="de-AT" sz="28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de-AT" sz="2800" b="1" dirty="0" smtClean="0">
                <a:solidFill>
                  <a:schemeClr val="bg1"/>
                </a:solidFill>
                <a:effectLst>
                  <a:outerShdw blurRad="38100" dist="38100" dir="2700000" algn="tl">
                    <a:srgbClr val="000000">
                      <a:alpha val="43137"/>
                    </a:srgbClr>
                  </a:outerShdw>
                </a:effectLst>
                <a:latin typeface="Comic Sans MS" pitchFamily="66" charset="0"/>
                <a:sym typeface="Symbol"/>
              </a:rPr>
              <a:t>, </a:t>
            </a:r>
            <a:r>
              <a:rPr lang="de-AT" sz="2800" dirty="0" err="1" smtClean="0">
                <a:solidFill>
                  <a:schemeClr val="bg1"/>
                </a:solidFill>
                <a:effectLst>
                  <a:outerShdw blurRad="38100" dist="38100" dir="2700000" algn="tl">
                    <a:srgbClr val="000000">
                      <a:alpha val="43137"/>
                    </a:srgbClr>
                  </a:outerShdw>
                </a:effectLst>
                <a:latin typeface="Comic Sans MS" pitchFamily="66" charset="0"/>
                <a:sym typeface="Symbol"/>
              </a:rPr>
              <a:t>Higgs</a:t>
            </a:r>
            <a:r>
              <a:rPr lang="it-IT" sz="2800" dirty="0" smtClean="0">
                <a:solidFill>
                  <a:schemeClr val="bg1"/>
                </a:solidFill>
                <a:effectLst>
                  <a:outerShdw blurRad="38100" dist="38100" dir="2700000" algn="tl">
                    <a:srgbClr val="000000">
                      <a:alpha val="43137"/>
                    </a:srgbClr>
                  </a:outerShdw>
                </a:effectLst>
                <a:latin typeface="Comic Sans MS" pitchFamily="66" charset="0"/>
                <a:cs typeface="+mn-cs"/>
                <a:sym typeface="Symbol"/>
              </a:rPr>
              <a:t> </a:t>
            </a:r>
            <a:r>
              <a:rPr lang="it-IT" sz="2800" dirty="0">
                <a:solidFill>
                  <a:schemeClr val="bg1"/>
                </a:solidFill>
                <a:effectLst>
                  <a:outerShdw blurRad="38100" dist="38100" dir="2700000" algn="tl">
                    <a:srgbClr val="000000">
                      <a:alpha val="43137"/>
                    </a:srgbClr>
                  </a:outerShdw>
                </a:effectLst>
                <a:latin typeface="Comic Sans MS" pitchFamily="66" charset="0"/>
                <a:cs typeface="+mn-cs"/>
                <a:sym typeface="Symbol"/>
              </a:rPr>
              <a:t>…</a:t>
            </a:r>
            <a:endParaRPr lang="it-IT" sz="2800" dirty="0">
              <a:solidFill>
                <a:schemeClr val="bg1"/>
              </a:solidFill>
              <a:effectLst>
                <a:outerShdw blurRad="38100" dist="38100" dir="2700000" algn="tl">
                  <a:srgbClr val="000000">
                    <a:alpha val="43137"/>
                  </a:srgbClr>
                </a:outerShdw>
              </a:effectLst>
              <a:latin typeface="Comic Sans MS" pitchFamily="66" charset="0"/>
              <a:cs typeface="+mn-cs"/>
            </a:endParaRPr>
          </a:p>
        </p:txBody>
      </p:sp>
      <p:pic>
        <p:nvPicPr>
          <p:cNvPr id="2053" name="Picture 5" descr="C:\Users\alberto\AppData\Local\Microsoft\Windows\Temporary Internet Files\Content.IE5\UE3F8MOQ\MP900446592[1].jpg"/>
          <p:cNvPicPr>
            <a:picLocks noChangeAspect="1" noChangeArrowheads="1"/>
          </p:cNvPicPr>
          <p:nvPr/>
        </p:nvPicPr>
        <p:blipFill>
          <a:blip r:embed="rId3" cstate="print"/>
          <a:srcRect/>
          <a:stretch>
            <a:fillRect/>
          </a:stretch>
        </p:blipFill>
        <p:spPr bwMode="auto">
          <a:xfrm>
            <a:off x="6145213" y="3835400"/>
            <a:ext cx="2147887" cy="2781300"/>
          </a:xfrm>
          <a:prstGeom prst="rect">
            <a:avLst/>
          </a:prstGeom>
          <a:noFill/>
          <a:ln w="9525">
            <a:noFill/>
            <a:miter lim="800000"/>
            <a:headEnd/>
            <a:tailEnd/>
          </a:ln>
        </p:spPr>
      </p:pic>
      <p:pic>
        <p:nvPicPr>
          <p:cNvPr id="2054" name="Picture 6" descr="C:\Users\alberto\AppData\Local\Microsoft\Windows\Temporary Internet Files\Content.IE5\MF6TL8J0\MP900448677[1].jpg"/>
          <p:cNvPicPr>
            <a:picLocks noChangeAspect="1" noChangeArrowheads="1"/>
          </p:cNvPicPr>
          <p:nvPr/>
        </p:nvPicPr>
        <p:blipFill>
          <a:blip r:embed="rId4" cstate="print"/>
          <a:srcRect/>
          <a:stretch>
            <a:fillRect/>
          </a:stretch>
        </p:blipFill>
        <p:spPr bwMode="auto">
          <a:xfrm>
            <a:off x="3563938" y="5013325"/>
            <a:ext cx="2408237" cy="1601788"/>
          </a:xfrm>
          <a:prstGeom prst="rect">
            <a:avLst/>
          </a:prstGeom>
          <a:noFill/>
          <a:ln w="9525">
            <a:noFill/>
            <a:miter lim="800000"/>
            <a:headEnd/>
            <a:tailEnd/>
          </a:ln>
        </p:spPr>
      </p:pic>
      <p:pic>
        <p:nvPicPr>
          <p:cNvPr id="2055" name="Picture 7" descr="C:\Users\alberto\AppData\Local\Microsoft\Windows\Temporary Internet Files\Content.IE5\PURREW32\MP900448678[1].jpg"/>
          <p:cNvPicPr>
            <a:picLocks noChangeAspect="1" noChangeArrowheads="1"/>
          </p:cNvPicPr>
          <p:nvPr/>
        </p:nvPicPr>
        <p:blipFill>
          <a:blip r:embed="rId5" cstate="print"/>
          <a:srcRect/>
          <a:stretch>
            <a:fillRect/>
          </a:stretch>
        </p:blipFill>
        <p:spPr bwMode="auto">
          <a:xfrm>
            <a:off x="395288" y="4706938"/>
            <a:ext cx="2841625" cy="1890712"/>
          </a:xfrm>
          <a:prstGeom prst="rect">
            <a:avLst/>
          </a:prstGeom>
          <a:noFill/>
          <a:ln w="9525">
            <a:noFill/>
            <a:miter lim="800000"/>
            <a:headEnd/>
            <a:tailEnd/>
          </a:ln>
        </p:spPr>
      </p:pic>
      <p:pic>
        <p:nvPicPr>
          <p:cNvPr id="2056" name="Picture 8" descr="C:\Users\alberto\AppData\Local\Microsoft\Windows\Temporary Internet Files\Content.IE5\0UE6N2DP\MC900052966[1].wmf"/>
          <p:cNvPicPr>
            <a:picLocks noChangeAspect="1" noChangeArrowheads="1"/>
          </p:cNvPicPr>
          <p:nvPr/>
        </p:nvPicPr>
        <p:blipFill>
          <a:blip r:embed="rId6" cstate="print"/>
          <a:srcRect/>
          <a:stretch>
            <a:fillRect/>
          </a:stretch>
        </p:blipFill>
        <p:spPr bwMode="auto">
          <a:xfrm>
            <a:off x="6651625" y="1676400"/>
            <a:ext cx="1808163" cy="1770063"/>
          </a:xfrm>
          <a:prstGeom prst="rect">
            <a:avLst/>
          </a:prstGeom>
          <a:noFill/>
          <a:ln w="9525">
            <a:noFill/>
            <a:miter lim="800000"/>
            <a:headEnd/>
            <a:tailEnd/>
          </a:ln>
        </p:spPr>
      </p:pic>
      <p:pic>
        <p:nvPicPr>
          <p:cNvPr id="1030" name="Picture 6" descr="http://upload.wikimedia.org/wikipedia/commons/thumb/3/36/MC_Rotfeuerfisch.jpg/1280px-MC_Rotfeuerfisch.jpg"/>
          <p:cNvPicPr>
            <a:picLocks noChangeAspect="1" noChangeArrowheads="1"/>
          </p:cNvPicPr>
          <p:nvPr/>
        </p:nvPicPr>
        <p:blipFill>
          <a:blip r:embed="rId7" cstate="print"/>
          <a:srcRect/>
          <a:stretch>
            <a:fillRect/>
          </a:stretch>
        </p:blipFill>
        <p:spPr bwMode="auto">
          <a:xfrm>
            <a:off x="4845050" y="2339975"/>
            <a:ext cx="1527175" cy="1017588"/>
          </a:xfrm>
          <a:prstGeom prst="rect">
            <a:avLst/>
          </a:prstGeom>
          <a:noFill/>
          <a:ln w="9525">
            <a:noFill/>
            <a:miter lim="800000"/>
            <a:headEnd/>
            <a:tailEnd/>
          </a:ln>
        </p:spPr>
      </p:pic>
      <p:pic>
        <p:nvPicPr>
          <p:cNvPr id="10" name="Picture 2" descr="C:\Users\alberto\Documents\fisica\associazione\seminari\J_PSI\internet\1280px-Tyrannosaurus_Rex_color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flipH="1">
            <a:off x="3923928" y="3128962"/>
            <a:ext cx="2945507" cy="27590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1+#ppt_w/2"/>
                                          </p:val>
                                        </p:tav>
                                        <p:tav tm="100000">
                                          <p:val>
                                            <p:strVal val="#ppt_x"/>
                                          </p:val>
                                        </p:tav>
                                      </p:tavLst>
                                    </p:anim>
                                    <p:anim calcmode="lin" valueType="num">
                                      <p:cBhvr additive="base">
                                        <p:cTn id="16" dur="500" fill="hold"/>
                                        <p:tgtEl>
                                          <p:spTgt spid="1030"/>
                                        </p:tgtEl>
                                        <p:attrNameLst>
                                          <p:attrName>ppt_y</p:attrName>
                                        </p:attrNameLst>
                                      </p:cBhvr>
                                      <p:tavLst>
                                        <p:tav tm="0">
                                          <p:val>
                                            <p:strVal val="#ppt_y"/>
                                          </p:val>
                                        </p:tav>
                                        <p:tav tm="100000">
                                          <p:val>
                                            <p:strVal val="#ppt_y"/>
                                          </p:val>
                                        </p:tav>
                                      </p:tavLst>
                                    </p:anim>
                                  </p:childTnLst>
                                </p:cTn>
                              </p:par>
                            </p:childTnLst>
                          </p:cTn>
                        </p:par>
                        <p:par>
                          <p:cTn id="17" fill="hold">
                            <p:stCondLst>
                              <p:cond delay="4500"/>
                            </p:stCondLst>
                            <p:childTnLst>
                              <p:par>
                                <p:cTn id="18" presetID="2" presetClass="entr" presetSubtype="2" fill="hold" nodeType="afterEffect">
                                  <p:stCondLst>
                                    <p:cond delay="0"/>
                                  </p:stCondLst>
                                  <p:childTnLst>
                                    <p:set>
                                      <p:cBhvr>
                                        <p:cTn id="19" dur="1" fill="hold">
                                          <p:stCondLst>
                                            <p:cond delay="0"/>
                                          </p:stCondLst>
                                        </p:cTn>
                                        <p:tgtEl>
                                          <p:spTgt spid="2056"/>
                                        </p:tgtEl>
                                        <p:attrNameLst>
                                          <p:attrName>style.visibility</p:attrName>
                                        </p:attrNameLst>
                                      </p:cBhvr>
                                      <p:to>
                                        <p:strVal val="visible"/>
                                      </p:to>
                                    </p:set>
                                    <p:anim calcmode="lin" valueType="num">
                                      <p:cBhvr additive="base">
                                        <p:cTn id="20" dur="500" fill="hold"/>
                                        <p:tgtEl>
                                          <p:spTgt spid="2056"/>
                                        </p:tgtEl>
                                        <p:attrNameLst>
                                          <p:attrName>ppt_x</p:attrName>
                                        </p:attrNameLst>
                                      </p:cBhvr>
                                      <p:tavLst>
                                        <p:tav tm="0">
                                          <p:val>
                                            <p:strVal val="1+#ppt_w/2"/>
                                          </p:val>
                                        </p:tav>
                                        <p:tav tm="100000">
                                          <p:val>
                                            <p:strVal val="#ppt_x"/>
                                          </p:val>
                                        </p:tav>
                                      </p:tavLst>
                                    </p:anim>
                                    <p:anim calcmode="lin" valueType="num">
                                      <p:cBhvr additive="base">
                                        <p:cTn id="21" dur="500" fill="hold"/>
                                        <p:tgtEl>
                                          <p:spTgt spid="2056"/>
                                        </p:tgtEl>
                                        <p:attrNameLst>
                                          <p:attrName>ppt_y</p:attrName>
                                        </p:attrNameLst>
                                      </p:cBhvr>
                                      <p:tavLst>
                                        <p:tav tm="0">
                                          <p:val>
                                            <p:strVal val="#ppt_y"/>
                                          </p:val>
                                        </p:tav>
                                        <p:tav tm="100000">
                                          <p:val>
                                            <p:strVal val="#ppt_y"/>
                                          </p:val>
                                        </p:tav>
                                      </p:tavLst>
                                    </p:anim>
                                  </p:childTnLst>
                                </p:cTn>
                              </p:par>
                            </p:childTnLst>
                          </p:cTn>
                        </p:par>
                        <p:par>
                          <p:cTn id="22" fill="hold">
                            <p:stCondLst>
                              <p:cond delay="5000"/>
                            </p:stCondLst>
                            <p:childTnLst>
                              <p:par>
                                <p:cTn id="23" presetID="2" presetClass="entr" presetSubtype="2" fill="hold" nodeType="after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1+#ppt_w/2"/>
                                          </p:val>
                                        </p:tav>
                                        <p:tav tm="100000">
                                          <p:val>
                                            <p:strVal val="#ppt_x"/>
                                          </p:val>
                                        </p:tav>
                                      </p:tavLst>
                                    </p:anim>
                                    <p:anim calcmode="lin" valueType="num">
                                      <p:cBhvr additive="base">
                                        <p:cTn id="26" dur="500" fill="hold"/>
                                        <p:tgtEl>
                                          <p:spTgt spid="2055"/>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2"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 calcmode="lin" valueType="num">
                                      <p:cBhvr additive="base">
                                        <p:cTn id="30" dur="500" fill="hold"/>
                                        <p:tgtEl>
                                          <p:spTgt spid="2054"/>
                                        </p:tgtEl>
                                        <p:attrNameLst>
                                          <p:attrName>ppt_x</p:attrName>
                                        </p:attrNameLst>
                                      </p:cBhvr>
                                      <p:tavLst>
                                        <p:tav tm="0">
                                          <p:val>
                                            <p:strVal val="1+#ppt_w/2"/>
                                          </p:val>
                                        </p:tav>
                                        <p:tav tm="100000">
                                          <p:val>
                                            <p:strVal val="#ppt_x"/>
                                          </p:val>
                                        </p:tav>
                                      </p:tavLst>
                                    </p:anim>
                                    <p:anim calcmode="lin" valueType="num">
                                      <p:cBhvr additive="base">
                                        <p:cTn id="31" dur="500" fill="hold"/>
                                        <p:tgtEl>
                                          <p:spTgt spid="2054"/>
                                        </p:tgtEl>
                                        <p:attrNameLst>
                                          <p:attrName>ppt_y</p:attrName>
                                        </p:attrNameLst>
                                      </p:cBhvr>
                                      <p:tavLst>
                                        <p:tav tm="0">
                                          <p:val>
                                            <p:strVal val="#ppt_y"/>
                                          </p:val>
                                        </p:tav>
                                        <p:tav tm="100000">
                                          <p:val>
                                            <p:strVal val="#ppt_y"/>
                                          </p:val>
                                        </p:tav>
                                      </p:tavLst>
                                    </p:anim>
                                  </p:childTnLst>
                                </p:cTn>
                              </p:par>
                            </p:childTnLst>
                          </p:cTn>
                        </p:par>
                        <p:par>
                          <p:cTn id="32" fill="hold">
                            <p:stCondLst>
                              <p:cond delay="6000"/>
                            </p:stCondLst>
                            <p:childTnLst>
                              <p:par>
                                <p:cTn id="33" presetID="2" presetClass="entr" presetSubtype="2"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 calcmode="lin" valueType="num">
                                      <p:cBhvr additive="base">
                                        <p:cTn id="35" dur="500" fill="hold"/>
                                        <p:tgtEl>
                                          <p:spTgt spid="2053"/>
                                        </p:tgtEl>
                                        <p:attrNameLst>
                                          <p:attrName>ppt_x</p:attrName>
                                        </p:attrNameLst>
                                      </p:cBhvr>
                                      <p:tavLst>
                                        <p:tav tm="0">
                                          <p:val>
                                            <p:strVal val="1+#ppt_w/2"/>
                                          </p:val>
                                        </p:tav>
                                        <p:tav tm="100000">
                                          <p:val>
                                            <p:strVal val="#ppt_x"/>
                                          </p:val>
                                        </p:tav>
                                      </p:tavLst>
                                    </p:anim>
                                    <p:anim calcmode="lin" valueType="num">
                                      <p:cBhvr additive="base">
                                        <p:cTn id="36" dur="500" fill="hold"/>
                                        <p:tgtEl>
                                          <p:spTgt spid="2053"/>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2" presetClass="entr" presetSubtype="2"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25460"/>
            <a:ext cx="7416824" cy="646331"/>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Cos’è l’energia oscura?</a:t>
            </a:r>
            <a:endParaRPr lang="it-IT" sz="36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395535" y="692696"/>
            <a:ext cx="8200539" cy="58772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0" fill="hold"/>
                                        <p:tgtEl>
                                          <p:spTgt spid="2050"/>
                                        </p:tgtEl>
                                        <p:attrNameLst>
                                          <p:attrName>ppt_w</p:attrName>
                                        </p:attrNameLst>
                                      </p:cBhvr>
                                      <p:tavLst>
                                        <p:tav tm="0">
                                          <p:val>
                                            <p:strVal val="#ppt_w*0.70"/>
                                          </p:val>
                                        </p:tav>
                                        <p:tav tm="100000">
                                          <p:val>
                                            <p:strVal val="#ppt_w"/>
                                          </p:val>
                                        </p:tav>
                                      </p:tavLst>
                                    </p:anim>
                                    <p:anim calcmode="lin" valueType="num">
                                      <p:cBhvr>
                                        <p:cTn id="12" dur="5000" fill="hold"/>
                                        <p:tgtEl>
                                          <p:spTgt spid="2050"/>
                                        </p:tgtEl>
                                        <p:attrNameLst>
                                          <p:attrName>ppt_h</p:attrName>
                                        </p:attrNameLst>
                                      </p:cBhvr>
                                      <p:tavLst>
                                        <p:tav tm="0">
                                          <p:val>
                                            <p:strVal val="#ppt_h"/>
                                          </p:val>
                                        </p:tav>
                                        <p:tav tm="100000">
                                          <p:val>
                                            <p:strVal val="#ppt_h"/>
                                          </p:val>
                                        </p:tav>
                                      </p:tavLst>
                                    </p:anim>
                                    <p:animEffect transition="in" filter="fade">
                                      <p:cBhvr>
                                        <p:cTn id="13"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1772816"/>
            <a:ext cx="9071992" cy="4154984"/>
          </a:xfrm>
          <a:prstGeom prst="rect">
            <a:avLst/>
          </a:prstGeom>
          <a:noFill/>
        </p:spPr>
        <p:txBody>
          <a:bodyPr wrap="square" rtlCol="0">
            <a:spAutoFit/>
          </a:bodyPr>
          <a:lstStyle/>
          <a:p>
            <a:pPr algn="ctr"/>
            <a:r>
              <a:rPr lang="it-IT" sz="4400" dirty="0" smtClean="0">
                <a:solidFill>
                  <a:schemeClr val="bg1"/>
                </a:solidFill>
                <a:effectLst>
                  <a:outerShdw blurRad="38100" dist="38100" dir="2700000" algn="tl">
                    <a:srgbClr val="000000">
                      <a:alpha val="43137"/>
                    </a:srgbClr>
                  </a:outerShdw>
                </a:effectLst>
                <a:latin typeface="Comic Sans MS" pitchFamily="66" charset="0"/>
              </a:rPr>
              <a:t>Le due principali forme ipotizzate di energia oscura sono:               </a:t>
            </a:r>
          </a:p>
          <a:p>
            <a:pPr algn="ctr"/>
            <a:endParaRPr lang="it-IT" sz="4400" dirty="0" smtClean="0">
              <a:solidFill>
                <a:schemeClr val="bg1"/>
              </a:solidFill>
              <a:effectLst>
                <a:outerShdw blurRad="38100" dist="38100" dir="2700000" algn="tl">
                  <a:srgbClr val="000000">
                    <a:alpha val="43137"/>
                  </a:srgbClr>
                </a:outerShdw>
              </a:effectLst>
              <a:latin typeface="Comic Sans MS" pitchFamily="66" charset="0"/>
            </a:endParaRPr>
          </a:p>
          <a:p>
            <a:pPr marL="742950" indent="-742950" algn="ctr">
              <a:buAutoNum type="arabicPeriod"/>
            </a:pPr>
            <a:r>
              <a:rPr lang="it-IT" sz="4400" dirty="0" smtClean="0">
                <a:solidFill>
                  <a:srgbClr val="FFC000"/>
                </a:solidFill>
                <a:effectLst>
                  <a:outerShdw blurRad="38100" dist="38100" dir="2700000" algn="tl">
                    <a:srgbClr val="000000">
                      <a:alpha val="43137"/>
                    </a:srgbClr>
                  </a:outerShdw>
                </a:effectLst>
                <a:latin typeface="Comic Sans MS" pitchFamily="66" charset="0"/>
              </a:rPr>
              <a:t>la costante cosmologica         </a:t>
            </a:r>
          </a:p>
          <a:p>
            <a:pPr marL="742950" indent="-742950" algn="ctr"/>
            <a:endParaRPr lang="it-IT" sz="4400" dirty="0" smtClean="0">
              <a:solidFill>
                <a:schemeClr val="bg1"/>
              </a:solidFill>
              <a:effectLst>
                <a:outerShdw blurRad="38100" dist="38100" dir="2700000" algn="tl">
                  <a:srgbClr val="000000">
                    <a:alpha val="43137"/>
                  </a:srgbClr>
                </a:outerShdw>
              </a:effectLst>
              <a:latin typeface="Comic Sans MS" pitchFamily="66" charset="0"/>
            </a:endParaRPr>
          </a:p>
          <a:p>
            <a:pPr marL="742950" indent="-742950" algn="ctr"/>
            <a:r>
              <a:rPr lang="it-IT" sz="4400" dirty="0" smtClean="0">
                <a:solidFill>
                  <a:srgbClr val="FFC000"/>
                </a:solidFill>
                <a:effectLst>
                  <a:outerShdw blurRad="38100" dist="38100" dir="2700000" algn="tl">
                    <a:srgbClr val="000000">
                      <a:alpha val="43137"/>
                    </a:srgbClr>
                  </a:outerShdw>
                </a:effectLst>
                <a:latin typeface="Comic Sans MS" pitchFamily="66" charset="0"/>
              </a:rPr>
              <a:t>2. la quintessenza</a:t>
            </a:r>
          </a:p>
        </p:txBody>
      </p:sp>
      <p:sp>
        <p:nvSpPr>
          <p:cNvPr id="4" name="CasellaDiTesto 3"/>
          <p:cNvSpPr txBox="1"/>
          <p:nvPr/>
        </p:nvSpPr>
        <p:spPr>
          <a:xfrm>
            <a:off x="611560" y="25460"/>
            <a:ext cx="7416824" cy="646331"/>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Cos’è l’energia oscura?</a:t>
            </a:r>
            <a:endParaRPr lang="it-IT" sz="36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060848"/>
            <a:ext cx="8208912" cy="3170099"/>
          </a:xfrm>
          <a:prstGeom prst="rect">
            <a:avLst/>
          </a:prstGeom>
          <a:noFill/>
        </p:spPr>
        <p:txBody>
          <a:bodyPr wrap="square" rtlCol="0">
            <a:spAutoFit/>
          </a:bodyPr>
          <a:lstStyle/>
          <a:p>
            <a:pPr lvl="0" algn="ctr"/>
            <a:r>
              <a:rPr lang="it-IT" sz="4000" dirty="0" smtClean="0">
                <a:solidFill>
                  <a:schemeClr val="bg1"/>
                </a:solidFill>
                <a:effectLst>
                  <a:outerShdw blurRad="38100" dist="38100" dir="2700000" algn="tl">
                    <a:srgbClr val="000000">
                      <a:alpha val="43137"/>
                    </a:srgbClr>
                  </a:outerShdw>
                </a:effectLst>
                <a:latin typeface="Comic Sans MS" pitchFamily="66" charset="0"/>
              </a:rPr>
              <a:t>La costante cosmologica è una densità d'energia costante che riempie omogeneamente lo spazio e fisicamente equivalente all'energia del vuoto. </a:t>
            </a:r>
          </a:p>
        </p:txBody>
      </p:sp>
      <p:sp>
        <p:nvSpPr>
          <p:cNvPr id="5" name="CasellaDiTesto 4"/>
          <p:cNvSpPr txBox="1"/>
          <p:nvPr/>
        </p:nvSpPr>
        <p:spPr>
          <a:xfrm>
            <a:off x="395536" y="581779"/>
            <a:ext cx="8028384" cy="830997"/>
          </a:xfrm>
          <a:prstGeom prst="rect">
            <a:avLst/>
          </a:prstGeom>
          <a:noFill/>
        </p:spPr>
        <p:txBody>
          <a:bodyPr wrap="square" rtlCol="0">
            <a:spAutoFit/>
          </a:bodyPr>
          <a:lstStyle/>
          <a:p>
            <a:pPr algn="ctr"/>
            <a:r>
              <a:rPr lang="it-IT" sz="4800" dirty="0" smtClean="0">
                <a:solidFill>
                  <a:srgbClr val="FFC000"/>
                </a:solidFill>
                <a:effectLst>
                  <a:outerShdw blurRad="38100" dist="38100" dir="2700000" algn="tl">
                    <a:srgbClr val="000000">
                      <a:alpha val="43137"/>
                    </a:srgbClr>
                  </a:outerShdw>
                </a:effectLst>
                <a:latin typeface="Comic Sans MS" pitchFamily="66" charset="0"/>
              </a:rPr>
              <a:t>1. La costante cosmologica</a:t>
            </a:r>
            <a:endParaRPr lang="it-IT" sz="4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16632"/>
            <a:ext cx="828092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L’idea non è nuova</a:t>
            </a:r>
            <a:endParaRPr lang="it-IT" sz="3200" dirty="0">
              <a:solidFill>
                <a:schemeClr val="bg1"/>
              </a:solidFill>
              <a:latin typeface="Comic Sans MS" pitchFamily="66" charset="0"/>
            </a:endParaRPr>
          </a:p>
        </p:txBody>
      </p:sp>
      <p:sp>
        <p:nvSpPr>
          <p:cNvPr id="5" name="CasellaDiTesto 4"/>
          <p:cNvSpPr txBox="1"/>
          <p:nvPr/>
        </p:nvSpPr>
        <p:spPr>
          <a:xfrm>
            <a:off x="395536" y="764704"/>
            <a:ext cx="8280920" cy="3108543"/>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Siamo nel 1917 e </a:t>
            </a:r>
            <a:r>
              <a:rPr lang="it-IT" sz="2800" dirty="0" smtClean="0">
                <a:solidFill>
                  <a:srgbClr val="FFC000"/>
                </a:solidFill>
                <a:effectLst>
                  <a:outerShdw blurRad="38100" dist="38100" dir="2700000" algn="tl">
                    <a:srgbClr val="000000">
                      <a:alpha val="43137"/>
                    </a:srgbClr>
                  </a:outerShdw>
                </a:effectLst>
                <a:latin typeface="Comic Sans MS" pitchFamily="66" charset="0"/>
              </a:rPr>
              <a:t>Albert Einstein</a:t>
            </a:r>
            <a:r>
              <a:rPr lang="it-IT" sz="2800" dirty="0" smtClean="0">
                <a:solidFill>
                  <a:schemeClr val="bg1"/>
                </a:solidFill>
                <a:effectLst>
                  <a:outerShdw blurRad="38100" dist="38100" dir="2700000" algn="tl">
                    <a:srgbClr val="000000">
                      <a:alpha val="43137"/>
                    </a:srgbClr>
                  </a:outerShdw>
                </a:effectLst>
                <a:latin typeface="Comic Sans MS" pitchFamily="66" charset="0"/>
              </a:rPr>
              <a:t>, in un'epoca dominata dall'idea di un universo stazionario, voleva contrastare gli effetti della "nuova" gravità da lui stesso delineata, che portava a un universo dinamico (o in contrazione o in espansione),  e soprattutto evitare l'idea di un collasso gravitazionale.</a:t>
            </a:r>
            <a:endParaRPr lang="it-IT" sz="2800" dirty="0">
              <a:solidFill>
                <a:schemeClr val="bg1"/>
              </a:solidFill>
              <a:latin typeface="Comic Sans MS" pitchFamily="66" charset="0"/>
            </a:endParaRPr>
          </a:p>
        </p:txBody>
      </p:sp>
      <p:sp>
        <p:nvSpPr>
          <p:cNvPr id="6" name="CasellaDiTesto 5"/>
          <p:cNvSpPr txBox="1"/>
          <p:nvPr/>
        </p:nvSpPr>
        <p:spPr>
          <a:xfrm>
            <a:off x="395536" y="3861048"/>
            <a:ext cx="8280920" cy="1815882"/>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A tale scopo Einstein inserì nelle equazioni di campo della relatività generale la famosa costante cosmologica </a:t>
            </a:r>
            <a:r>
              <a:rPr lang="it-IT" sz="2800" b="1" dirty="0" smtClean="0">
                <a:solidFill>
                  <a:srgbClr val="FFC000"/>
                </a:solidFill>
                <a:effectLst>
                  <a:outerShdw blurRad="38100" dist="38100" dir="2700000" algn="tl">
                    <a:srgbClr val="000000">
                      <a:alpha val="43137"/>
                    </a:srgbClr>
                  </a:outerShdw>
                </a:effectLst>
                <a:latin typeface="Comic Sans MS" pitchFamily="66" charset="0"/>
                <a:sym typeface="Symbol"/>
              </a:rPr>
              <a:t></a:t>
            </a:r>
            <a:r>
              <a:rPr lang="it-IT" sz="2800" dirty="0" smtClean="0">
                <a:solidFill>
                  <a:schemeClr val="bg1"/>
                </a:solidFill>
                <a:effectLst>
                  <a:outerShdw blurRad="38100" dist="38100" dir="2700000" algn="tl">
                    <a:srgbClr val="000000">
                      <a:alpha val="43137"/>
                    </a:srgbClr>
                  </a:outerShdw>
                </a:effectLst>
                <a:latin typeface="Comic Sans MS" pitchFamily="66" charset="0"/>
              </a:rPr>
              <a:t>, simile qualitativamente a una forza antigravitazionale su larga scala. </a:t>
            </a:r>
            <a:endParaRPr lang="it-IT" sz="2800" dirty="0">
              <a:solidFill>
                <a:schemeClr val="bg1"/>
              </a:solidFill>
              <a:latin typeface="Comic Sans MS" pitchFamily="66" charset="0"/>
            </a:endParaRPr>
          </a:p>
        </p:txBody>
      </p:sp>
      <p:sp>
        <p:nvSpPr>
          <p:cNvPr id="7" name="CasellaDiTesto 6"/>
          <p:cNvSpPr txBox="1"/>
          <p:nvPr/>
        </p:nvSpPr>
        <p:spPr>
          <a:xfrm>
            <a:off x="0" y="5877272"/>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R</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½ 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R + </a:t>
            </a:r>
            <a:r>
              <a:rPr lang="it-IT" sz="32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 (8G/c</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4</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T</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endParaRPr lang="it-IT" sz="3200" baseline="-25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16632"/>
            <a:ext cx="828092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L’idea non è nuova</a:t>
            </a:r>
            <a:endParaRPr lang="it-IT" sz="3200" dirty="0">
              <a:solidFill>
                <a:schemeClr val="bg1"/>
              </a:solidFill>
              <a:latin typeface="Comic Sans MS" pitchFamily="66" charset="0"/>
            </a:endParaRPr>
          </a:p>
        </p:txBody>
      </p:sp>
      <p:sp>
        <p:nvSpPr>
          <p:cNvPr id="5" name="CasellaDiTesto 4"/>
          <p:cNvSpPr txBox="1"/>
          <p:nvPr/>
        </p:nvSpPr>
        <p:spPr>
          <a:xfrm>
            <a:off x="395536" y="764704"/>
            <a:ext cx="8280920" cy="3108543"/>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Siamo nel 1917 e </a:t>
            </a:r>
            <a:r>
              <a:rPr lang="it-IT" sz="2800" dirty="0" smtClean="0">
                <a:solidFill>
                  <a:srgbClr val="FFC000"/>
                </a:solidFill>
                <a:effectLst>
                  <a:outerShdw blurRad="38100" dist="38100" dir="2700000" algn="tl">
                    <a:srgbClr val="000000">
                      <a:alpha val="43137"/>
                    </a:srgbClr>
                  </a:outerShdw>
                </a:effectLst>
                <a:latin typeface="Comic Sans MS" pitchFamily="66" charset="0"/>
              </a:rPr>
              <a:t>Albert Einstein</a:t>
            </a:r>
            <a:r>
              <a:rPr lang="it-IT" sz="2800" dirty="0" smtClean="0">
                <a:solidFill>
                  <a:schemeClr val="bg1"/>
                </a:solidFill>
                <a:effectLst>
                  <a:outerShdw blurRad="38100" dist="38100" dir="2700000" algn="tl">
                    <a:srgbClr val="000000">
                      <a:alpha val="43137"/>
                    </a:srgbClr>
                  </a:outerShdw>
                </a:effectLst>
                <a:latin typeface="Comic Sans MS" pitchFamily="66" charset="0"/>
              </a:rPr>
              <a:t>, in un'epoca dominata dall'idea di un universo stazionario, voleva contrastare gli effetti della "nuova" gravità da lui stesso delineata, che portava a un universo dinamico (o in contrazione o in espansione),  e soprattutto evitare l'idea di un collasso gravitazionale.</a:t>
            </a:r>
            <a:endParaRPr lang="it-IT" sz="2800" dirty="0">
              <a:solidFill>
                <a:schemeClr val="bg1"/>
              </a:solidFill>
              <a:latin typeface="Comic Sans MS" pitchFamily="66" charset="0"/>
            </a:endParaRPr>
          </a:p>
        </p:txBody>
      </p:sp>
      <p:sp>
        <p:nvSpPr>
          <p:cNvPr id="6" name="CasellaDiTesto 5"/>
          <p:cNvSpPr txBox="1"/>
          <p:nvPr/>
        </p:nvSpPr>
        <p:spPr>
          <a:xfrm>
            <a:off x="251520" y="4293096"/>
            <a:ext cx="8280920"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Quando nel 1929 Edwin </a:t>
            </a:r>
            <a:r>
              <a:rPr lang="it-IT" sz="3200" dirty="0" err="1" smtClean="0">
                <a:solidFill>
                  <a:schemeClr val="bg1"/>
                </a:solidFill>
                <a:effectLst>
                  <a:outerShdw blurRad="38100" dist="38100" dir="2700000" algn="tl">
                    <a:srgbClr val="000000">
                      <a:alpha val="43137"/>
                    </a:srgbClr>
                  </a:outerShdw>
                </a:effectLst>
                <a:latin typeface="Comic Sans MS" pitchFamily="66" charset="0"/>
              </a:rPr>
              <a:t>Hubble</a:t>
            </a:r>
            <a:r>
              <a:rPr lang="it-IT" sz="3200" dirty="0" smtClean="0">
                <a:solidFill>
                  <a:schemeClr val="bg1"/>
                </a:solidFill>
                <a:effectLst>
                  <a:outerShdw blurRad="38100" dist="38100" dir="2700000" algn="tl">
                    <a:srgbClr val="000000">
                      <a:alpha val="43137"/>
                    </a:srgbClr>
                  </a:outerShdw>
                </a:effectLst>
                <a:latin typeface="Comic Sans MS" pitchFamily="66" charset="0"/>
              </a:rPr>
              <a:t> scoprì che l'universo era in espansione Einstein ritrattò la sua idea, definendola              </a:t>
            </a:r>
            <a:r>
              <a:rPr lang="it-IT" sz="3200" i="1" dirty="0" smtClean="0">
                <a:solidFill>
                  <a:srgbClr val="FFC000"/>
                </a:solidFill>
                <a:effectLst>
                  <a:outerShdw blurRad="38100" dist="38100" dir="2700000" algn="tl">
                    <a:srgbClr val="000000">
                      <a:alpha val="43137"/>
                    </a:srgbClr>
                  </a:outerShdw>
                </a:effectLst>
                <a:latin typeface="Comic Sans MS" pitchFamily="66" charset="0"/>
              </a:rPr>
              <a:t>“il mio più grande errore“</a:t>
            </a:r>
            <a:endParaRPr lang="it-IT" sz="3200" dirty="0">
              <a:solidFill>
                <a:srgbClr val="FFC000"/>
              </a:solidFill>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262389"/>
            <a:ext cx="8280920" cy="646331"/>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Come abbiamo visto l’idea è tornata!</a:t>
            </a:r>
            <a:endParaRPr lang="it-IT" sz="3600" dirty="0">
              <a:solidFill>
                <a:schemeClr val="bg1"/>
              </a:solidFill>
              <a:latin typeface="Comic Sans MS" pitchFamily="66" charset="0"/>
            </a:endParaRPr>
          </a:p>
        </p:txBody>
      </p:sp>
      <p:sp>
        <p:nvSpPr>
          <p:cNvPr id="5" name="CasellaDiTesto 4"/>
          <p:cNvSpPr txBox="1"/>
          <p:nvPr/>
        </p:nvSpPr>
        <p:spPr>
          <a:xfrm>
            <a:off x="251520" y="1556792"/>
            <a:ext cx="8712968" cy="4524315"/>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La spiegazione dell'energia oscura più semplice, e più condivisa fra i fisici e i cosmologi, è che essa sia                      </a:t>
            </a:r>
            <a:r>
              <a:rPr lang="it-IT" sz="3600" dirty="0" smtClean="0">
                <a:solidFill>
                  <a:srgbClr val="FFC000"/>
                </a:solidFill>
                <a:effectLst>
                  <a:outerShdw blurRad="38100" dist="38100" dir="2700000" algn="tl">
                    <a:srgbClr val="000000">
                      <a:alpha val="43137"/>
                    </a:srgbClr>
                  </a:outerShdw>
                </a:effectLst>
                <a:latin typeface="Comic Sans MS" pitchFamily="66" charset="0"/>
              </a:rPr>
              <a:t>"il prezzo di avere spazio“</a:t>
            </a:r>
            <a:r>
              <a:rPr lang="it-IT" sz="3600" dirty="0" smtClean="0">
                <a:solidFill>
                  <a:schemeClr val="bg1"/>
                </a:solidFill>
                <a:effectLst>
                  <a:outerShdw blurRad="38100" dist="38100" dir="2700000" algn="tl">
                    <a:srgbClr val="000000">
                      <a:alpha val="43137"/>
                    </a:srgbClr>
                  </a:outerShdw>
                </a:effectLst>
                <a:latin typeface="Comic Sans MS" pitchFamily="66" charset="0"/>
              </a:rPr>
              <a:t>                   un volume di spazio possiede un'energia intrinseca e fondamentale, chiamata</a:t>
            </a:r>
            <a:r>
              <a:rPr lang="it-IT" sz="3600" dirty="0" smtClean="0">
                <a:solidFill>
                  <a:srgbClr val="FFC000"/>
                </a:solidFill>
                <a:effectLst>
                  <a:outerShdw blurRad="38100" dist="38100" dir="2700000" algn="tl">
                    <a:srgbClr val="000000">
                      <a:alpha val="43137"/>
                    </a:srgbClr>
                  </a:outerShdw>
                </a:effectLst>
                <a:latin typeface="Comic Sans MS" pitchFamily="66" charset="0"/>
              </a:rPr>
              <a:t> energia del vuoto</a:t>
            </a:r>
            <a:r>
              <a:rPr lang="it-IT" sz="3600" dirty="0" smtClean="0">
                <a:solidFill>
                  <a:schemeClr val="bg1"/>
                </a:solidFill>
                <a:effectLst>
                  <a:outerShdw blurRad="38100" dist="38100" dir="2700000" algn="tl">
                    <a:srgbClr val="000000">
                      <a:alpha val="43137"/>
                    </a:srgbClr>
                  </a:outerShdw>
                </a:effectLst>
                <a:latin typeface="Comic Sans MS" pitchFamily="66" charset="0"/>
              </a:rPr>
              <a:t>, che rappresenta la </a:t>
            </a:r>
            <a:r>
              <a:rPr lang="it-IT" sz="3600" dirty="0" smtClean="0">
                <a:solidFill>
                  <a:srgbClr val="FFC000"/>
                </a:solidFill>
                <a:effectLst>
                  <a:outerShdw blurRad="38100" dist="38100" dir="2700000" algn="tl">
                    <a:srgbClr val="000000">
                      <a:alpha val="43137"/>
                    </a:srgbClr>
                  </a:outerShdw>
                </a:effectLst>
                <a:latin typeface="Comic Sans MS" pitchFamily="66" charset="0"/>
              </a:rPr>
              <a:t>densità di energia del vuoto fisico</a:t>
            </a:r>
            <a:r>
              <a:rPr lang="it-IT" sz="3600" dirty="0" smtClean="0">
                <a:solidFill>
                  <a:schemeClr val="bg1"/>
                </a:solidFill>
                <a:effectLst>
                  <a:outerShdw blurRad="38100" dist="38100" dir="2700000" algn="tl">
                    <a:srgbClr val="000000">
                      <a:alpha val="43137"/>
                    </a:srgbClr>
                  </a:outerShdw>
                </a:effectLst>
                <a:latin typeface="Comic Sans MS" pitchFamily="66" charset="0"/>
              </a:rPr>
              <a:t>. </a:t>
            </a:r>
            <a:endParaRPr lang="it-IT" sz="36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260648"/>
            <a:ext cx="8712968" cy="304698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La Fisica Teorica predice infatti  </a:t>
            </a:r>
            <a:r>
              <a:rPr lang="it-IT" sz="3200" dirty="0" smtClean="0">
                <a:solidFill>
                  <a:srgbClr val="FFC000"/>
                </a:solidFill>
                <a:effectLst>
                  <a:outerShdw blurRad="38100" dist="38100" dir="2700000" algn="tl">
                    <a:srgbClr val="000000">
                      <a:alpha val="43137"/>
                    </a:srgbClr>
                  </a:outerShdw>
                </a:effectLst>
                <a:latin typeface="Comic Sans MS" pitchFamily="66" charset="0"/>
              </a:rPr>
              <a:t>fluttuazioni del vuoto</a:t>
            </a:r>
            <a:r>
              <a:rPr lang="it-IT" sz="3200" dirty="0" smtClean="0">
                <a:solidFill>
                  <a:schemeClr val="bg1"/>
                </a:solidFill>
                <a:effectLst>
                  <a:outerShdw blurRad="38100" dist="38100" dir="2700000" algn="tl">
                    <a:srgbClr val="000000">
                      <a:alpha val="43137"/>
                    </a:srgbClr>
                  </a:outerShdw>
                </a:effectLst>
                <a:latin typeface="Comic Sans MS" pitchFamily="66" charset="0"/>
              </a:rPr>
              <a:t>                      </a:t>
            </a:r>
            <a:r>
              <a:rPr lang="it-IT" sz="3200" i="1" dirty="0" smtClean="0">
                <a:solidFill>
                  <a:srgbClr val="FFC000"/>
                </a:solidFill>
                <a:effectLst>
                  <a:outerShdw blurRad="38100" dist="38100" dir="2700000" algn="tl">
                    <a:srgbClr val="000000">
                      <a:alpha val="43137"/>
                    </a:srgbClr>
                  </a:outerShdw>
                </a:effectLst>
                <a:latin typeface="Comic Sans MS" pitchFamily="66" charset="0"/>
              </a:rPr>
              <a:t>(creazione e annichilazione continua di particelle “virtuali”)                                  </a:t>
            </a:r>
            <a:r>
              <a:rPr lang="it-IT" sz="3200" dirty="0" smtClean="0">
                <a:solidFill>
                  <a:schemeClr val="bg1"/>
                </a:solidFill>
                <a:effectLst>
                  <a:outerShdw blurRad="38100" dist="38100" dir="2700000" algn="tl">
                    <a:srgbClr val="000000">
                      <a:alpha val="43137"/>
                    </a:srgbClr>
                  </a:outerShdw>
                </a:effectLst>
                <a:latin typeface="Comic Sans MS" pitchFamily="66" charset="0"/>
              </a:rPr>
              <a:t>che gli conferirebbero precisamente questo tipo di energia. </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0" y="3622372"/>
            <a:ext cx="9144000" cy="304698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Dal momento che energia e massa sono unite dalla formula </a:t>
            </a:r>
            <a:r>
              <a:rPr lang="it-IT" sz="3200" i="1" dirty="0" smtClean="0">
                <a:solidFill>
                  <a:srgbClr val="FFC000"/>
                </a:solidFill>
                <a:effectLst>
                  <a:outerShdw blurRad="38100" dist="38100" dir="2700000" algn="tl">
                    <a:srgbClr val="000000">
                      <a:alpha val="43137"/>
                    </a:srgbClr>
                  </a:outerShdw>
                </a:effectLst>
                <a:latin typeface="Comic Sans MS" pitchFamily="66" charset="0"/>
              </a:rPr>
              <a:t>E=mc²</a:t>
            </a:r>
            <a:r>
              <a:rPr lang="it-IT" sz="3200" dirty="0" smtClean="0">
                <a:solidFill>
                  <a:schemeClr val="bg1"/>
                </a:solidFill>
                <a:effectLst>
                  <a:outerShdw blurRad="38100" dist="38100" dir="2700000" algn="tl">
                    <a:srgbClr val="000000">
                      <a:alpha val="43137"/>
                    </a:srgbClr>
                  </a:outerShdw>
                </a:effectLst>
                <a:latin typeface="Comic Sans MS" pitchFamily="66" charset="0"/>
              </a:rPr>
              <a:t>, in base alla teoria della relatività generale l'energia del vuoto produrrà effetti gravitazionali assumendo il ruolo di costante cosmologica, </a:t>
            </a:r>
            <a:r>
              <a:rPr lang="it-IT" sz="3200" b="1" dirty="0" smtClean="0">
                <a:solidFill>
                  <a:srgbClr val="FFC000"/>
                </a:solidFill>
                <a:effectLst>
                  <a:outerShdw blurRad="38100" dist="38100" dir="2700000" algn="tl">
                    <a:srgbClr val="000000">
                      <a:alpha val="43137"/>
                    </a:srgbClr>
                  </a:outerShdw>
                </a:effectLst>
                <a:latin typeface="Comic Sans MS" pitchFamily="66" charset="0"/>
              </a:rPr>
              <a:t>Λ</a:t>
            </a:r>
            <a:r>
              <a:rPr lang="it-IT" sz="3200" dirty="0" smtClean="0">
                <a:solidFill>
                  <a:schemeClr val="bg1"/>
                </a:solidFill>
                <a:effectLst>
                  <a:outerShdw blurRad="38100" dist="38100" dir="2700000" algn="tl">
                    <a:srgbClr val="000000">
                      <a:alpha val="43137"/>
                    </a:srgbClr>
                  </a:outerShdw>
                </a:effectLst>
                <a:latin typeface="Comic Sans MS" pitchFamily="66" charset="0"/>
              </a:rPr>
              <a:t> .Essa è stimata dell'ordine di </a:t>
            </a:r>
            <a:r>
              <a:rPr lang="it-IT" sz="3200" dirty="0" smtClean="0">
                <a:solidFill>
                  <a:srgbClr val="FFC000"/>
                </a:solidFill>
                <a:effectLst>
                  <a:outerShdw blurRad="38100" dist="38100" dir="2700000" algn="tl">
                    <a:srgbClr val="000000">
                      <a:alpha val="43137"/>
                    </a:srgbClr>
                  </a:outerShdw>
                </a:effectLst>
                <a:latin typeface="Comic Sans MS" pitchFamily="66" charset="0"/>
              </a:rPr>
              <a:t>10</a:t>
            </a:r>
            <a:r>
              <a:rPr lang="it-IT" sz="3200" baseline="30000" dirty="0" smtClean="0">
                <a:solidFill>
                  <a:srgbClr val="FFC000"/>
                </a:solidFill>
                <a:effectLst>
                  <a:outerShdw blurRad="38100" dist="38100" dir="2700000" algn="tl">
                    <a:srgbClr val="000000">
                      <a:alpha val="43137"/>
                    </a:srgbClr>
                  </a:outerShdw>
                </a:effectLst>
                <a:latin typeface="Comic Sans MS" pitchFamily="66" charset="0"/>
              </a:rPr>
              <a:t>−29</a:t>
            </a:r>
            <a:r>
              <a:rPr lang="it-IT" sz="3200" dirty="0" smtClean="0">
                <a:solidFill>
                  <a:srgbClr val="FFC000"/>
                </a:solidFill>
                <a:effectLst>
                  <a:outerShdw blurRad="38100" dist="38100" dir="2700000" algn="tl">
                    <a:srgbClr val="000000">
                      <a:alpha val="43137"/>
                    </a:srgbClr>
                  </a:outerShdw>
                </a:effectLst>
                <a:latin typeface="Comic Sans MS" pitchFamily="66" charset="0"/>
              </a:rPr>
              <a:t> g/cm</a:t>
            </a:r>
            <a:r>
              <a:rPr lang="it-IT" sz="3200" baseline="30000" dirty="0" smtClean="0">
                <a:solidFill>
                  <a:srgbClr val="FFC000"/>
                </a:solidFill>
                <a:effectLst>
                  <a:outerShdw blurRad="38100" dist="38100" dir="2700000" algn="tl">
                    <a:srgbClr val="000000">
                      <a:alpha val="43137"/>
                    </a:srgbClr>
                  </a:outerShdw>
                </a:effectLst>
                <a:latin typeface="Comic Sans MS" pitchFamily="66" charset="0"/>
              </a:rPr>
              <a:t>3</a:t>
            </a:r>
            <a:endParaRPr lang="it-IT" sz="32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3037016"/>
            <a:ext cx="8352928" cy="3416320"/>
          </a:xfrm>
          <a:prstGeom prst="rect">
            <a:avLst/>
          </a:prstGeom>
          <a:noFill/>
        </p:spPr>
        <p:txBody>
          <a:bodyPr wrap="square" rtlCol="0">
            <a:spAutoFit/>
          </a:bodyPr>
          <a:lstStyle/>
          <a:p>
            <a:pPr lvl="0" algn="ctr"/>
            <a:r>
              <a:rPr lang="it-IT" sz="3600" dirty="0" smtClean="0">
                <a:solidFill>
                  <a:schemeClr val="bg1"/>
                </a:solidFill>
                <a:effectLst>
                  <a:outerShdw blurRad="38100" dist="38100" dir="2700000" algn="tl">
                    <a:srgbClr val="000000">
                      <a:alpha val="43137"/>
                    </a:srgbClr>
                  </a:outerShdw>
                </a:effectLst>
                <a:latin typeface="Comic Sans MS" pitchFamily="66" charset="0"/>
              </a:rPr>
              <a:t>La quintessenza è un </a:t>
            </a:r>
            <a:r>
              <a:rPr lang="it-IT" sz="3600" dirty="0" smtClean="0">
                <a:solidFill>
                  <a:srgbClr val="FFC000"/>
                </a:solidFill>
                <a:effectLst>
                  <a:outerShdw blurRad="38100" dist="38100" dir="2700000" algn="tl">
                    <a:srgbClr val="000000">
                      <a:alpha val="43137"/>
                    </a:srgbClr>
                  </a:outerShdw>
                </a:effectLst>
                <a:latin typeface="Comic Sans MS" pitchFamily="66" charset="0"/>
              </a:rPr>
              <a:t>campo dinamico </a:t>
            </a:r>
            <a:r>
              <a:rPr lang="it-IT" sz="3600" dirty="0" smtClean="0">
                <a:solidFill>
                  <a:schemeClr val="bg1"/>
                </a:solidFill>
                <a:effectLst>
                  <a:outerShdw blurRad="38100" dist="38100" dir="2700000" algn="tl">
                    <a:srgbClr val="000000">
                      <a:alpha val="43137"/>
                    </a:srgbClr>
                  </a:outerShdw>
                </a:effectLst>
                <a:latin typeface="Comic Sans MS" pitchFamily="66" charset="0"/>
              </a:rPr>
              <a:t>(come,ad es., quello elettromagnetico)  la cui densità d'energia varia nello spazio e nel tempo </a:t>
            </a:r>
            <a:r>
              <a:rPr lang="it-IT" sz="3600" dirty="0" smtClean="0">
                <a:solidFill>
                  <a:srgbClr val="FFC000"/>
                </a:solidFill>
                <a:effectLst>
                  <a:outerShdw blurRad="38100" dist="38100" dir="2700000" algn="tl">
                    <a:srgbClr val="000000">
                      <a:alpha val="43137"/>
                    </a:srgbClr>
                  </a:outerShdw>
                </a:effectLst>
                <a:latin typeface="Comic Sans MS" pitchFamily="66" charset="0"/>
              </a:rPr>
              <a:t>(in questo differisce fortemente dall’ipotesi dalla costante cosmologica)</a:t>
            </a:r>
            <a:endParaRPr lang="it-IT" sz="36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252536" y="332656"/>
            <a:ext cx="6228184" cy="830997"/>
          </a:xfrm>
          <a:prstGeom prst="rect">
            <a:avLst/>
          </a:prstGeom>
          <a:noFill/>
        </p:spPr>
        <p:txBody>
          <a:bodyPr wrap="square" rtlCol="0">
            <a:spAutoFit/>
          </a:bodyPr>
          <a:lstStyle/>
          <a:p>
            <a:pPr algn="ctr"/>
            <a:r>
              <a:rPr lang="it-IT" sz="4800" dirty="0" smtClean="0">
                <a:solidFill>
                  <a:srgbClr val="FFC000"/>
                </a:solidFill>
                <a:effectLst>
                  <a:outerShdw blurRad="38100" dist="38100" dir="2700000" algn="tl">
                    <a:srgbClr val="000000">
                      <a:alpha val="43137"/>
                    </a:srgbClr>
                  </a:outerShdw>
                </a:effectLst>
                <a:latin typeface="Comic Sans MS" pitchFamily="66" charset="0"/>
              </a:rPr>
              <a:t>2. La quintessenza</a:t>
            </a:r>
            <a:endParaRPr lang="it-IT" sz="4800" dirty="0"/>
          </a:p>
        </p:txBody>
      </p:sp>
      <p:pic>
        <p:nvPicPr>
          <p:cNvPr id="1026" name="Picture 2" descr="C:\Users\Utente\Documents\fisica\associazione\seminari\materia e energia oscura\figure\quintessenza.jpg"/>
          <p:cNvPicPr>
            <a:picLocks noChangeAspect="1" noChangeArrowheads="1"/>
          </p:cNvPicPr>
          <p:nvPr/>
        </p:nvPicPr>
        <p:blipFill>
          <a:blip r:embed="rId3" cstate="print"/>
          <a:srcRect/>
          <a:stretch>
            <a:fillRect/>
          </a:stretch>
        </p:blipFill>
        <p:spPr bwMode="auto">
          <a:xfrm>
            <a:off x="5719835" y="260648"/>
            <a:ext cx="3238229" cy="273630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3000" fill="hold"/>
                                        <p:tgtEl>
                                          <p:spTgt spid="1026"/>
                                        </p:tgtEl>
                                        <p:attrNameLst>
                                          <p:attrName>ppt_w</p:attrName>
                                        </p:attrNameLst>
                                      </p:cBhvr>
                                      <p:tavLst>
                                        <p:tav tm="0">
                                          <p:val>
                                            <p:strVal val="#ppt_w*0.70"/>
                                          </p:val>
                                        </p:tav>
                                        <p:tav tm="100000">
                                          <p:val>
                                            <p:strVal val="#ppt_w"/>
                                          </p:val>
                                        </p:tav>
                                      </p:tavLst>
                                    </p:anim>
                                    <p:anim calcmode="lin" valueType="num">
                                      <p:cBhvr>
                                        <p:cTn id="12" dur="3000" fill="hold"/>
                                        <p:tgtEl>
                                          <p:spTgt spid="1026"/>
                                        </p:tgtEl>
                                        <p:attrNameLst>
                                          <p:attrName>ppt_h</p:attrName>
                                        </p:attrNameLst>
                                      </p:cBhvr>
                                      <p:tavLst>
                                        <p:tav tm="0">
                                          <p:val>
                                            <p:strVal val="#ppt_h"/>
                                          </p:val>
                                        </p:tav>
                                        <p:tav tm="100000">
                                          <p:val>
                                            <p:strVal val="#ppt_h"/>
                                          </p:val>
                                        </p:tav>
                                      </p:tavLst>
                                    </p:anim>
                                    <p:animEffect transition="in" filter="fade">
                                      <p:cBhvr>
                                        <p:cTn id="13" dur="3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6632"/>
            <a:ext cx="9144000" cy="255454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Non vi sono prove dell'esistenza della quintessenza, ma l'ipotesi non può essere eliminata a priori, anche perche risolverebbe il problema della </a:t>
            </a:r>
          </a:p>
          <a:p>
            <a:pPr algn="ctr"/>
            <a:r>
              <a:rPr lang="it-IT" sz="3200" dirty="0" smtClean="0">
                <a:solidFill>
                  <a:srgbClr val="FFC000"/>
                </a:solidFill>
                <a:effectLst>
                  <a:outerShdw blurRad="38100" dist="38100" dir="2700000" algn="tl">
                    <a:srgbClr val="000000">
                      <a:alpha val="43137"/>
                    </a:srgbClr>
                  </a:outerShdw>
                </a:effectLst>
                <a:latin typeface="Comic Sans MS" pitchFamily="66" charset="0"/>
              </a:rPr>
              <a:t>“coincidenza cosmica”:</a:t>
            </a:r>
            <a:endParaRPr lang="it-IT" sz="32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0" y="3140968"/>
            <a:ext cx="9144000" cy="304698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a:t>
            </a:r>
            <a:r>
              <a:rPr lang="it-IT" sz="3200" dirty="0" smtClean="0">
                <a:solidFill>
                  <a:srgbClr val="FFC000"/>
                </a:solidFill>
                <a:effectLst>
                  <a:outerShdw blurRad="38100" dist="38100" dir="2700000" algn="tl">
                    <a:srgbClr val="000000">
                      <a:alpha val="43137"/>
                    </a:srgbClr>
                  </a:outerShdw>
                </a:effectLst>
                <a:latin typeface="Comic Sans MS" pitchFamily="66" charset="0"/>
              </a:rPr>
              <a:t>energia oscura</a:t>
            </a:r>
            <a:r>
              <a:rPr lang="it-IT" sz="3200" dirty="0" smtClean="0">
                <a:solidFill>
                  <a:schemeClr val="bg1"/>
                </a:solidFill>
                <a:effectLst>
                  <a:outerShdw blurRad="38100" dist="38100" dir="2700000" algn="tl">
                    <a:srgbClr val="000000">
                      <a:alpha val="43137"/>
                    </a:srgbClr>
                  </a:outerShdw>
                </a:effectLst>
                <a:latin typeface="Comic Sans MS" pitchFamily="66" charset="0"/>
              </a:rPr>
              <a:t> si è manifestata proprio nel momento giusto. Se, ad es., fosse iniziata prima, non avrebbero avuto il tempo di formarsi le galassie: i sostenitori del </a:t>
            </a:r>
            <a:r>
              <a:rPr lang="it-IT" sz="3200" dirty="0" smtClean="0">
                <a:solidFill>
                  <a:srgbClr val="FFC000"/>
                </a:solidFill>
                <a:effectLst>
                  <a:outerShdw blurRad="38100" dist="38100" dir="2700000" algn="tl">
                    <a:srgbClr val="000000">
                      <a:alpha val="43137"/>
                    </a:srgbClr>
                  </a:outerShdw>
                </a:effectLst>
                <a:latin typeface="Comic Sans MS" pitchFamily="66" charset="0"/>
              </a:rPr>
              <a:t>principio antropico </a:t>
            </a:r>
            <a:r>
              <a:rPr lang="it-IT" sz="3200" dirty="0" smtClean="0">
                <a:solidFill>
                  <a:schemeClr val="bg1"/>
                </a:solidFill>
                <a:effectLst>
                  <a:outerShdw blurRad="38100" dist="38100" dir="2700000" algn="tl">
                    <a:srgbClr val="000000">
                      <a:alpha val="43137"/>
                    </a:srgbClr>
                  </a:outerShdw>
                </a:effectLst>
                <a:latin typeface="Comic Sans MS" pitchFamily="66" charset="0"/>
              </a:rPr>
              <a:t>vedono ciò come una importante prova della loro tesi. </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1844824"/>
            <a:ext cx="7992888" cy="3416320"/>
          </a:xfrm>
          <a:prstGeom prst="rect">
            <a:avLst/>
          </a:prstGeom>
          <a:noFill/>
        </p:spPr>
        <p:txBody>
          <a:bodyPr wrap="square" rtlCol="0">
            <a:spAutoFit/>
          </a:bodyPr>
          <a:lstStyle/>
          <a:p>
            <a:pPr algn="ctr"/>
            <a:r>
              <a:rPr lang="it-IT" sz="5400" i="1" dirty="0" smtClean="0">
                <a:solidFill>
                  <a:schemeClr val="bg1"/>
                </a:solidFill>
                <a:effectLst>
                  <a:outerShdw blurRad="38100" dist="38100" dir="2700000" algn="tl">
                    <a:srgbClr val="000000">
                      <a:alpha val="43137"/>
                    </a:srgbClr>
                  </a:outerShdw>
                </a:effectLst>
                <a:latin typeface="Comic Sans MS" pitchFamily="66" charset="0"/>
              </a:rPr>
              <a:t>4. Cerchiamo ora di capire cosa mai possa essere la </a:t>
            </a:r>
            <a:r>
              <a:rPr lang="it-IT" sz="5400" i="1"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Materia Oscura</a:t>
            </a:r>
            <a:endParaRPr lang="it-IT" sz="54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549275"/>
            <a:ext cx="8496300" cy="1200329"/>
          </a:xfrm>
          <a:prstGeom prst="rect">
            <a:avLst/>
          </a:prstGeom>
          <a:noFill/>
        </p:spPr>
        <p:txBody>
          <a:bodyPr>
            <a:spAutoFit/>
          </a:bodyPr>
          <a:lstStyle/>
          <a:p>
            <a:pPr algn="ctr" fontAlgn="auto">
              <a:spcBef>
                <a:spcPts val="0"/>
              </a:spcBef>
              <a:spcAft>
                <a:spcPts val="0"/>
              </a:spcAft>
              <a:defRPr/>
            </a:pPr>
            <a:r>
              <a:rPr lang="it-IT" sz="3600" dirty="0" smtClean="0">
                <a:solidFill>
                  <a:srgbClr val="FFC000"/>
                </a:solidFill>
                <a:effectLst>
                  <a:outerShdw blurRad="38100" dist="38100" dir="2700000" algn="tl">
                    <a:srgbClr val="000000">
                      <a:alpha val="43137"/>
                    </a:srgbClr>
                  </a:outerShdw>
                </a:effectLst>
                <a:latin typeface="Comic Sans MS" pitchFamily="66" charset="0"/>
                <a:cs typeface="+mn-cs"/>
              </a:rPr>
              <a:t>Sappiamo inoltre che le forze che governano l’Universo sono quattro:</a:t>
            </a:r>
            <a:endParaRPr lang="it-IT" sz="3600" dirty="0">
              <a:solidFill>
                <a:srgbClr val="FFC000"/>
              </a:solidFill>
              <a:effectLst>
                <a:outerShdw blurRad="38100" dist="38100" dir="2700000" algn="tl">
                  <a:srgbClr val="000000">
                    <a:alpha val="43137"/>
                  </a:srgbClr>
                </a:outerShdw>
              </a:effectLst>
              <a:latin typeface="Comic Sans MS" pitchFamily="66" charset="0"/>
              <a:cs typeface="+mn-cs"/>
            </a:endParaRPr>
          </a:p>
        </p:txBody>
      </p:sp>
      <p:sp>
        <p:nvSpPr>
          <p:cNvPr id="5" name="CasellaDiTesto 4"/>
          <p:cNvSpPr txBox="1"/>
          <p:nvPr/>
        </p:nvSpPr>
        <p:spPr>
          <a:xfrm>
            <a:off x="468313" y="2420888"/>
            <a:ext cx="8496300" cy="584200"/>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rgbClr val="C00000"/>
                </a:solidFill>
                <a:effectLst>
                  <a:outerShdw blurRad="38100" dist="38100" dir="2700000" algn="tl">
                    <a:srgbClr val="000000">
                      <a:alpha val="43137"/>
                    </a:srgbClr>
                  </a:outerShdw>
                </a:effectLst>
                <a:latin typeface="Comic Sans MS" pitchFamily="66" charset="0"/>
                <a:cs typeface="+mn-cs"/>
              </a:rPr>
              <a:t>gravitazionali</a:t>
            </a: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chemeClr val="bg1"/>
                </a:solidFill>
                <a:effectLst>
                  <a:outerShdw blurRad="38100" dist="38100" dir="2700000" algn="tl">
                    <a:srgbClr val="000000">
                      <a:alpha val="43137"/>
                    </a:srgbClr>
                  </a:outerShdw>
                </a:effectLst>
                <a:latin typeface="Comic Sans MS" pitchFamily="66" charset="0"/>
                <a:cs typeface="+mn-cs"/>
              </a:rPr>
              <a:t>(galassie, stelle e pianeti)</a:t>
            </a:r>
          </a:p>
        </p:txBody>
      </p:sp>
      <p:sp>
        <p:nvSpPr>
          <p:cNvPr id="6" name="CasellaDiTesto 5"/>
          <p:cNvSpPr txBox="1"/>
          <p:nvPr/>
        </p:nvSpPr>
        <p:spPr>
          <a:xfrm>
            <a:off x="468313" y="3132088"/>
            <a:ext cx="8496300" cy="584200"/>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rgbClr val="FFFF00"/>
                </a:solidFill>
                <a:effectLst>
                  <a:outerShdw blurRad="38100" dist="38100" dir="2700000" algn="tl">
                    <a:srgbClr val="000000">
                      <a:alpha val="43137"/>
                    </a:srgbClr>
                  </a:outerShdw>
                </a:effectLst>
                <a:latin typeface="Comic Sans MS" pitchFamily="66" charset="0"/>
                <a:cs typeface="+mn-cs"/>
              </a:rPr>
              <a:t>elettromagnetiche</a:t>
            </a: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chemeClr val="bg1"/>
                </a:solidFill>
                <a:effectLst>
                  <a:outerShdw blurRad="38100" dist="38100" dir="2700000" algn="tl">
                    <a:srgbClr val="000000">
                      <a:alpha val="43137"/>
                    </a:srgbClr>
                  </a:outerShdw>
                </a:effectLst>
                <a:latin typeface="Comic Sans MS" pitchFamily="66" charset="0"/>
                <a:cs typeface="+mn-cs"/>
              </a:rPr>
              <a:t>(luce, atomi, molecole)</a:t>
            </a:r>
          </a:p>
        </p:txBody>
      </p:sp>
      <p:sp>
        <p:nvSpPr>
          <p:cNvPr id="7" name="CasellaDiTesto 6"/>
          <p:cNvSpPr txBox="1"/>
          <p:nvPr/>
        </p:nvSpPr>
        <p:spPr>
          <a:xfrm>
            <a:off x="468313" y="3995688"/>
            <a:ext cx="8496300" cy="584200"/>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chemeClr val="accent6">
                    <a:lumMod val="40000"/>
                    <a:lumOff val="60000"/>
                  </a:schemeClr>
                </a:solidFill>
                <a:effectLst>
                  <a:outerShdw blurRad="38100" dist="38100" dir="2700000" algn="tl">
                    <a:srgbClr val="000000">
                      <a:alpha val="43137"/>
                    </a:srgbClr>
                  </a:outerShdw>
                </a:effectLst>
                <a:latin typeface="Comic Sans MS" pitchFamily="66" charset="0"/>
                <a:cs typeface="+mn-cs"/>
              </a:rPr>
              <a:t>deboli</a:t>
            </a: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chemeClr val="bg1"/>
                </a:solidFill>
                <a:effectLst>
                  <a:outerShdw blurRad="38100" dist="38100" dir="2700000" algn="tl">
                    <a:srgbClr val="000000">
                      <a:alpha val="43137"/>
                    </a:srgbClr>
                  </a:outerShdw>
                </a:effectLst>
                <a:latin typeface="Comic Sans MS" pitchFamily="66" charset="0"/>
                <a:cs typeface="+mn-cs"/>
              </a:rPr>
              <a:t>(decadimenti radioattivi)</a:t>
            </a:r>
          </a:p>
        </p:txBody>
      </p:sp>
      <p:sp>
        <p:nvSpPr>
          <p:cNvPr id="8" name="CasellaDiTesto 7"/>
          <p:cNvSpPr txBox="1"/>
          <p:nvPr/>
        </p:nvSpPr>
        <p:spPr>
          <a:xfrm>
            <a:off x="468313" y="4871988"/>
            <a:ext cx="8496300" cy="584200"/>
          </a:xfrm>
          <a:prstGeom prst="rect">
            <a:avLst/>
          </a:prstGeom>
          <a:noFill/>
        </p:spPr>
        <p:txBody>
          <a:bodyPr>
            <a:spAutoFit/>
          </a:bodyPr>
          <a:lstStyle/>
          <a:p>
            <a:pPr fontAlgn="auto">
              <a:spcBef>
                <a:spcPts val="0"/>
              </a:spcBef>
              <a:spcAft>
                <a:spcPts val="0"/>
              </a:spcAft>
              <a:buFont typeface="Arial" pitchFamily="34" charset="0"/>
              <a:buChar char="•"/>
              <a:defRPr/>
            </a:pP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rgbClr val="FF0000"/>
                </a:solidFill>
                <a:effectLst>
                  <a:outerShdw blurRad="38100" dist="38100" dir="2700000" algn="tl">
                    <a:srgbClr val="000000">
                      <a:alpha val="43137"/>
                    </a:srgbClr>
                  </a:outerShdw>
                </a:effectLst>
                <a:latin typeface="Comic Sans MS" pitchFamily="66" charset="0"/>
                <a:cs typeface="+mn-cs"/>
              </a:rPr>
              <a:t>forti</a:t>
            </a:r>
            <a:r>
              <a:rPr lang="it-IT" sz="3200" dirty="0">
                <a:solidFill>
                  <a:srgbClr val="92D050"/>
                </a:solidFill>
                <a:effectLst>
                  <a:outerShdw blurRad="38100" dist="38100" dir="2700000" algn="tl">
                    <a:srgbClr val="000000">
                      <a:alpha val="43137"/>
                    </a:srgbClr>
                  </a:outerShdw>
                </a:effectLst>
                <a:latin typeface="Comic Sans MS" pitchFamily="66" charset="0"/>
                <a:cs typeface="+mn-cs"/>
              </a:rPr>
              <a:t> </a:t>
            </a:r>
            <a:r>
              <a:rPr lang="it-IT" sz="3200" dirty="0">
                <a:solidFill>
                  <a:schemeClr val="bg1"/>
                </a:solidFill>
                <a:effectLst>
                  <a:outerShdw blurRad="38100" dist="38100" dir="2700000" algn="tl">
                    <a:srgbClr val="000000">
                      <a:alpha val="43137"/>
                    </a:srgbClr>
                  </a:outerShdw>
                </a:effectLst>
                <a:latin typeface="Comic Sans MS" pitchFamily="66" charset="0"/>
                <a:cs typeface="+mn-cs"/>
              </a:rPr>
              <a:t>(nuclei atomici)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figure\urknall\vignetta 2.jpg"/>
          <p:cNvPicPr>
            <a:picLocks noChangeAspect="1" noChangeArrowheads="1"/>
          </p:cNvPicPr>
          <p:nvPr/>
        </p:nvPicPr>
        <p:blipFill>
          <a:blip r:embed="rId3" cstate="print"/>
          <a:srcRect/>
          <a:stretch>
            <a:fillRect/>
          </a:stretch>
        </p:blipFill>
        <p:spPr bwMode="auto">
          <a:xfrm>
            <a:off x="683568" y="836712"/>
            <a:ext cx="7776864" cy="5728187"/>
          </a:xfrm>
          <a:prstGeom prst="rect">
            <a:avLst/>
          </a:prstGeom>
          <a:noFill/>
        </p:spPr>
      </p:pic>
      <p:sp>
        <p:nvSpPr>
          <p:cNvPr id="4" name="CasellaDiTesto 3"/>
          <p:cNvSpPr txBox="1"/>
          <p:nvPr/>
        </p:nvSpPr>
        <p:spPr>
          <a:xfrm>
            <a:off x="0" y="25460"/>
            <a:ext cx="9144000" cy="646331"/>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Cos’è la materia oscura?</a:t>
            </a:r>
            <a:endParaRPr lang="it-IT" sz="36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2000" fill="hold"/>
                                        <p:tgtEl>
                                          <p:spTgt spid="2050"/>
                                        </p:tgtEl>
                                        <p:attrNameLst>
                                          <p:attrName>ppt_w</p:attrName>
                                        </p:attrNameLst>
                                      </p:cBhvr>
                                      <p:tavLst>
                                        <p:tav tm="0">
                                          <p:val>
                                            <p:strVal val="#ppt_w*0.70"/>
                                          </p:val>
                                        </p:tav>
                                        <p:tav tm="100000">
                                          <p:val>
                                            <p:strVal val="#ppt_w"/>
                                          </p:val>
                                        </p:tav>
                                      </p:tavLst>
                                    </p:anim>
                                    <p:anim calcmode="lin" valueType="num">
                                      <p:cBhvr>
                                        <p:cTn id="12" dur="2000" fill="hold"/>
                                        <p:tgtEl>
                                          <p:spTgt spid="2050"/>
                                        </p:tgtEl>
                                        <p:attrNameLst>
                                          <p:attrName>ppt_h</p:attrName>
                                        </p:attrNameLst>
                                      </p:cBhvr>
                                      <p:tavLst>
                                        <p:tav tm="0">
                                          <p:val>
                                            <p:strVal val="#ppt_h"/>
                                          </p:val>
                                        </p:tav>
                                        <p:tav tm="100000">
                                          <p:val>
                                            <p:strVal val="#ppt_h"/>
                                          </p:val>
                                        </p:tav>
                                      </p:tavLst>
                                    </p:anim>
                                    <p:animEffect transition="in" filter="fade">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2420888"/>
            <a:ext cx="8568952" cy="2123658"/>
          </a:xfrm>
          <a:prstGeom prst="rect">
            <a:avLst/>
          </a:prstGeom>
          <a:noFill/>
        </p:spPr>
        <p:txBody>
          <a:bodyPr wrap="square" rtlCol="0">
            <a:spAutoFit/>
          </a:bodyPr>
          <a:lstStyle/>
          <a:p>
            <a:pPr algn="ctr"/>
            <a:r>
              <a:rPr lang="it-IT" sz="4400" dirty="0" smtClean="0">
                <a:solidFill>
                  <a:srgbClr val="FFC000"/>
                </a:solidFill>
                <a:effectLst>
                  <a:outerShdw blurRad="38100" dist="38100" dir="2700000" algn="tl">
                    <a:srgbClr val="000000">
                      <a:alpha val="43137"/>
                    </a:srgbClr>
                  </a:outerShdw>
                </a:effectLst>
                <a:latin typeface="Comic Sans MS" panose="030F0702030302020204" pitchFamily="66" charset="0"/>
              </a:rPr>
              <a:t>Forse qualche cosa di questa misteriosa Materia Oscura si comincia a vedere!</a:t>
            </a:r>
            <a:endParaRPr lang="it-IT" sz="4400"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425630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C:\Users\Utente\Documents\fisica\associazione\seminari\J_PSI\ams\ams1.jpg"/>
          <p:cNvPicPr>
            <a:picLocks noChangeAspect="1" noChangeArrowheads="1"/>
          </p:cNvPicPr>
          <p:nvPr/>
        </p:nvPicPr>
        <p:blipFill>
          <a:blip r:embed="rId3" cstate="print"/>
          <a:srcRect/>
          <a:stretch>
            <a:fillRect/>
          </a:stretch>
        </p:blipFill>
        <p:spPr bwMode="auto">
          <a:xfrm>
            <a:off x="4644007" y="620688"/>
            <a:ext cx="4437737" cy="2952328"/>
          </a:xfrm>
          <a:prstGeom prst="rect">
            <a:avLst/>
          </a:prstGeom>
          <a:noFill/>
        </p:spPr>
      </p:pic>
      <p:sp>
        <p:nvSpPr>
          <p:cNvPr id="3" name="CasellaDiTesto 2"/>
          <p:cNvSpPr txBox="1"/>
          <p:nvPr/>
        </p:nvSpPr>
        <p:spPr>
          <a:xfrm>
            <a:off x="179512" y="332656"/>
            <a:ext cx="4392488" cy="830997"/>
          </a:xfrm>
          <a:prstGeom prst="rect">
            <a:avLst/>
          </a:prstGeom>
          <a:noFill/>
        </p:spPr>
        <p:txBody>
          <a:bodyPr wrap="square" rtlCol="0">
            <a:spAutoFit/>
          </a:bodyPr>
          <a:lstStyle/>
          <a:p>
            <a:pPr algn="ctr"/>
            <a:r>
              <a:rPr lang="de-AT" sz="2400" dirty="0" smtClean="0">
                <a:solidFill>
                  <a:schemeClr val="bg1"/>
                </a:solidFill>
                <a:effectLst>
                  <a:outerShdw blurRad="38100" dist="38100" dir="2700000" algn="tl">
                    <a:srgbClr val="000000">
                      <a:alpha val="43137"/>
                    </a:srgbClr>
                  </a:outerShdw>
                </a:effectLst>
                <a:latin typeface="Comic Sans MS" pitchFamily="66" charset="0"/>
              </a:rPr>
              <a:t>AMS </a:t>
            </a:r>
            <a:r>
              <a:rPr lang="de-AT" sz="2400" dirty="0" err="1" smtClean="0">
                <a:solidFill>
                  <a:schemeClr val="bg1"/>
                </a:solidFill>
                <a:effectLst>
                  <a:outerShdw blurRad="38100" dist="38100" dir="2700000" algn="tl">
                    <a:srgbClr val="000000">
                      <a:alpha val="43137"/>
                    </a:srgbClr>
                  </a:outerShdw>
                </a:effectLst>
                <a:latin typeface="Comic Sans MS" pitchFamily="66" charset="0"/>
              </a:rPr>
              <a:t>Collaboration</a:t>
            </a:r>
            <a:endParaRPr lang="de-AT" sz="2400"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de-AT" sz="2400" dirty="0" smtClean="0">
                <a:solidFill>
                  <a:schemeClr val="bg1"/>
                </a:solidFill>
                <a:effectLst>
                  <a:outerShdw blurRad="38100" dist="38100" dir="2700000" algn="tl">
                    <a:srgbClr val="000000">
                      <a:alpha val="43137"/>
                    </a:srgbClr>
                  </a:outerShdw>
                </a:effectLst>
                <a:latin typeface="Comic Sans MS" pitchFamily="66" charset="0"/>
              </a:rPr>
              <a:t>CERN, </a:t>
            </a:r>
            <a:r>
              <a:rPr lang="de-AT" sz="2400" dirty="0" err="1" smtClean="0">
                <a:solidFill>
                  <a:schemeClr val="bg1"/>
                </a:solidFill>
                <a:effectLst>
                  <a:outerShdw blurRad="38100" dist="38100" dir="2700000" algn="tl">
                    <a:srgbClr val="000000">
                      <a:alpha val="43137"/>
                    </a:srgbClr>
                  </a:outerShdw>
                </a:effectLst>
                <a:latin typeface="Comic Sans MS" pitchFamily="66" charset="0"/>
              </a:rPr>
              <a:t>Geneva</a:t>
            </a:r>
            <a:r>
              <a:rPr lang="de-AT" sz="2400" dirty="0" smtClean="0">
                <a:solidFill>
                  <a:schemeClr val="bg1"/>
                </a:solidFill>
                <a:effectLst>
                  <a:outerShdw blurRad="38100" dist="38100" dir="2700000" algn="tl">
                    <a:srgbClr val="000000">
                      <a:alpha val="43137"/>
                    </a:srgbClr>
                  </a:outerShdw>
                </a:effectLst>
                <a:latin typeface="Comic Sans MS" pitchFamily="66" charset="0"/>
              </a:rPr>
              <a:t>, 15 April 2015</a:t>
            </a:r>
          </a:p>
        </p:txBody>
      </p:sp>
      <p:sp>
        <p:nvSpPr>
          <p:cNvPr id="5" name="CasellaDiTesto 4"/>
          <p:cNvSpPr txBox="1"/>
          <p:nvPr/>
        </p:nvSpPr>
        <p:spPr>
          <a:xfrm>
            <a:off x="6156176" y="6351711"/>
            <a:ext cx="2952328" cy="461665"/>
          </a:xfrm>
          <a:prstGeom prst="rect">
            <a:avLst/>
          </a:prstGeom>
          <a:noFill/>
        </p:spPr>
        <p:txBody>
          <a:bodyPr wrap="square" rtlCol="0">
            <a:spAutoFit/>
          </a:bodyPr>
          <a:lstStyle/>
          <a:p>
            <a:pPr algn="ctr"/>
            <a:r>
              <a:rPr lang="it-IT" sz="2400" dirty="0" smtClean="0">
                <a:solidFill>
                  <a:schemeClr val="bg1"/>
                </a:solidFill>
                <a:effectLst>
                  <a:outerShdw blurRad="38100" dist="38100" dir="2700000" algn="tl">
                    <a:srgbClr val="000000">
                      <a:alpha val="43137"/>
                    </a:srgbClr>
                  </a:outerShdw>
                </a:effectLst>
              </a:rPr>
              <a:t>丁肇中</a:t>
            </a:r>
            <a:endParaRPr lang="de-AT" sz="2400" dirty="0">
              <a:solidFill>
                <a:schemeClr val="bg1"/>
              </a:solidFill>
              <a:effectLst>
                <a:outerShdw blurRad="38100" dist="38100" dir="2700000" algn="tl">
                  <a:srgbClr val="000000">
                    <a:alpha val="43137"/>
                  </a:srgbClr>
                </a:outerShdw>
              </a:effectLst>
            </a:endParaRPr>
          </a:p>
        </p:txBody>
      </p:sp>
      <p:pic>
        <p:nvPicPr>
          <p:cNvPr id="52227" name="Picture 3" descr="http://upload.wikimedia.org/wikipedia/commons/thumb/b/b4/Samuel_ting_10-19-10.jpg/640px-Samuel_ting_10-19-10.jpg"/>
          <p:cNvPicPr>
            <a:picLocks noChangeAspect="1" noChangeArrowheads="1"/>
          </p:cNvPicPr>
          <p:nvPr/>
        </p:nvPicPr>
        <p:blipFill>
          <a:blip r:embed="rId4" cstate="print"/>
          <a:srcRect t="7375"/>
          <a:stretch>
            <a:fillRect/>
          </a:stretch>
        </p:blipFill>
        <p:spPr bwMode="auto">
          <a:xfrm>
            <a:off x="6516216" y="3854599"/>
            <a:ext cx="2160240" cy="2381442"/>
          </a:xfrm>
          <a:prstGeom prst="rect">
            <a:avLst/>
          </a:prstGeom>
          <a:noFill/>
        </p:spPr>
      </p:pic>
      <p:sp>
        <p:nvSpPr>
          <p:cNvPr id="7" name="CasellaDiTesto 6"/>
          <p:cNvSpPr txBox="1"/>
          <p:nvPr/>
        </p:nvSpPr>
        <p:spPr>
          <a:xfrm>
            <a:off x="35496" y="1399416"/>
            <a:ext cx="4392488" cy="2677656"/>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Comic Sans MS" pitchFamily="66" charset="0"/>
              </a:rPr>
              <a:t>The </a:t>
            </a:r>
            <a:r>
              <a:rPr lang="en-US" sz="2400" dirty="0" smtClean="0">
                <a:solidFill>
                  <a:schemeClr val="bg1"/>
                </a:solidFill>
                <a:effectLst>
                  <a:outerShdw blurRad="38100" dist="38100" dir="2700000" algn="tl">
                    <a:srgbClr val="000000">
                      <a:alpha val="43137"/>
                    </a:srgbClr>
                  </a:outerShdw>
                </a:effectLst>
                <a:latin typeface="Comic Sans MS" pitchFamily="66" charset="0"/>
                <a:hlinkClick r:id="rId5"/>
              </a:rPr>
              <a:t>Alpha Magnetic Spectrometer</a:t>
            </a:r>
            <a:r>
              <a:rPr lang="en-US" sz="2400" dirty="0" smtClean="0">
                <a:solidFill>
                  <a:schemeClr val="bg1"/>
                </a:solidFill>
                <a:effectLst>
                  <a:outerShdw blurRad="38100" dist="38100" dir="2700000" algn="tl">
                    <a:srgbClr val="000000">
                      <a:alpha val="43137"/>
                    </a:srgbClr>
                  </a:outerShdw>
                </a:effectLst>
                <a:latin typeface="Comic Sans MS" pitchFamily="66" charset="0"/>
              </a:rPr>
              <a:t> (AMS) collaboration will present today the latest results in its quest to understand the origin of </a:t>
            </a:r>
            <a:r>
              <a:rPr lang="en-US" sz="2400" dirty="0" smtClean="0">
                <a:solidFill>
                  <a:schemeClr val="bg1"/>
                </a:solidFill>
                <a:effectLst>
                  <a:outerShdw blurRad="38100" dist="38100" dir="2700000" algn="tl">
                    <a:srgbClr val="000000">
                      <a:alpha val="43137"/>
                    </a:srgbClr>
                  </a:outerShdw>
                </a:effectLst>
                <a:latin typeface="Comic Sans MS" pitchFamily="66" charset="0"/>
                <a:hlinkClick r:id="rId6"/>
              </a:rPr>
              <a:t>cosmic rays</a:t>
            </a:r>
            <a:r>
              <a:rPr lang="en-US" sz="2400" dirty="0" smtClean="0">
                <a:solidFill>
                  <a:schemeClr val="bg1"/>
                </a:solidFill>
                <a:effectLst>
                  <a:outerShdw blurRad="38100" dist="38100" dir="2700000" algn="tl">
                    <a:srgbClr val="000000">
                      <a:alpha val="43137"/>
                    </a:srgbClr>
                  </a:outerShdw>
                </a:effectLst>
                <a:latin typeface="Comic Sans MS" pitchFamily="66" charset="0"/>
              </a:rPr>
              <a:t> and </a:t>
            </a:r>
            <a:r>
              <a:rPr lang="en-US" sz="2400" dirty="0" smtClean="0">
                <a:solidFill>
                  <a:schemeClr val="bg1"/>
                </a:solidFill>
                <a:effectLst>
                  <a:outerShdw blurRad="38100" dist="38100" dir="2700000" algn="tl">
                    <a:srgbClr val="000000">
                      <a:alpha val="43137"/>
                    </a:srgbClr>
                  </a:outerShdw>
                </a:effectLst>
                <a:latin typeface="Comic Sans MS" pitchFamily="66" charset="0"/>
                <a:hlinkClick r:id="rId7"/>
              </a:rPr>
              <a:t>dark matter</a:t>
            </a:r>
            <a:r>
              <a:rPr lang="en-US" sz="2400" dirty="0" smtClean="0">
                <a:solidFill>
                  <a:schemeClr val="bg1"/>
                </a:solidFill>
                <a:effectLst>
                  <a:outerShdw blurRad="38100" dist="38100" dir="2700000" algn="tl">
                    <a:srgbClr val="000000">
                      <a:alpha val="43137"/>
                    </a:srgbClr>
                  </a:outerShdw>
                </a:effectLst>
                <a:latin typeface="Comic Sans MS" pitchFamily="66" charset="0"/>
              </a:rPr>
              <a:t>. </a:t>
            </a:r>
            <a:endParaRPr lang="en-US" sz="2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179512" y="4365104"/>
            <a:ext cx="5976664" cy="2308324"/>
          </a:xfrm>
          <a:prstGeom prst="rect">
            <a:avLst/>
          </a:prstGeom>
          <a:noFill/>
        </p:spPr>
        <p:txBody>
          <a:bodyPr wrap="square" rtlCol="0">
            <a:spAutoFit/>
          </a:bodyPr>
          <a:lstStyle/>
          <a:p>
            <a:r>
              <a:rPr lang="it-IT" sz="2400" dirty="0" smtClean="0">
                <a:solidFill>
                  <a:schemeClr val="bg1"/>
                </a:solidFill>
                <a:effectLst>
                  <a:outerShdw blurRad="38100" dist="38100" dir="2700000" algn="tl">
                    <a:srgbClr val="000000">
                      <a:alpha val="43137"/>
                    </a:srgbClr>
                  </a:outerShdw>
                </a:effectLst>
                <a:latin typeface="Comic Sans MS" pitchFamily="66" charset="0"/>
              </a:rPr>
              <a:t>I risultati ottenuti in questi anni hanno dimostrato che nei raggi cosmici c’è un forte eccesso di antimateria rispetto a  quanto previsto. </a:t>
            </a:r>
          </a:p>
          <a:p>
            <a:r>
              <a:rPr lang="it-IT" sz="2400" dirty="0" smtClean="0">
                <a:solidFill>
                  <a:srgbClr val="FFC000"/>
                </a:solidFill>
                <a:effectLst>
                  <a:outerShdw blurRad="38100" dist="38100" dir="2700000" algn="tl">
                    <a:srgbClr val="000000">
                      <a:alpha val="43137"/>
                    </a:srgbClr>
                  </a:outerShdw>
                </a:effectLst>
                <a:latin typeface="Comic Sans MS" pitchFamily="66" charset="0"/>
              </a:rPr>
              <a:t>Questo eccesso può solo venire dalla materia oscura.</a:t>
            </a:r>
            <a:endParaRPr lang="en-US" dirty="0">
              <a:solidFill>
                <a:srgbClr val="FFC000"/>
              </a:solidFill>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52225"/>
                                        </p:tgtEl>
                                        <p:attrNameLst>
                                          <p:attrName>style.visibility</p:attrName>
                                        </p:attrNameLst>
                                      </p:cBhvr>
                                      <p:to>
                                        <p:strVal val="visible"/>
                                      </p:to>
                                    </p:set>
                                    <p:anim calcmode="lin" valueType="num">
                                      <p:cBhvr>
                                        <p:cTn id="11" dur="1000" fill="hold"/>
                                        <p:tgtEl>
                                          <p:spTgt spid="52225"/>
                                        </p:tgtEl>
                                        <p:attrNameLst>
                                          <p:attrName>ppt_w</p:attrName>
                                        </p:attrNameLst>
                                      </p:cBhvr>
                                      <p:tavLst>
                                        <p:tav tm="0">
                                          <p:val>
                                            <p:strVal val="#ppt_w*0.70"/>
                                          </p:val>
                                        </p:tav>
                                        <p:tav tm="100000">
                                          <p:val>
                                            <p:strVal val="#ppt_w"/>
                                          </p:val>
                                        </p:tav>
                                      </p:tavLst>
                                    </p:anim>
                                    <p:anim calcmode="lin" valueType="num">
                                      <p:cBhvr>
                                        <p:cTn id="12" dur="1000" fill="hold"/>
                                        <p:tgtEl>
                                          <p:spTgt spid="52225"/>
                                        </p:tgtEl>
                                        <p:attrNameLst>
                                          <p:attrName>ppt_h</p:attrName>
                                        </p:attrNameLst>
                                      </p:cBhvr>
                                      <p:tavLst>
                                        <p:tav tm="0">
                                          <p:val>
                                            <p:strVal val="#ppt_h"/>
                                          </p:val>
                                        </p:tav>
                                        <p:tav tm="100000">
                                          <p:val>
                                            <p:strVal val="#ppt_h"/>
                                          </p:val>
                                        </p:tav>
                                      </p:tavLst>
                                    </p:anim>
                                    <p:animEffect transition="in" filter="fade">
                                      <p:cBhvr>
                                        <p:cTn id="13" dur="1000"/>
                                        <p:tgtEl>
                                          <p:spTgt spid="52225"/>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gtEl>
                                        <p:attrNameLst>
                                          <p:attrName>style.visibility</p:attrName>
                                        </p:attrNameLst>
                                      </p:cBhvr>
                                      <p:to>
                                        <p:strVal val="visible"/>
                                      </p:to>
                                    </p:set>
                                    <p:animEffect transition="in" filter="fade">
                                      <p:cBhvr>
                                        <p:cTn id="22" dur="2000"/>
                                        <p:tgtEl>
                                          <p:spTgt spid="522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0" cy="2677656"/>
          </a:xfrm>
          <a:prstGeom prst="rect">
            <a:avLst/>
          </a:prstGeom>
          <a:noFill/>
        </p:spPr>
        <p:txBody>
          <a:bodyPr wrap="square" rtlCol="0">
            <a:spAutoFit/>
          </a:bodyPr>
          <a:lstStyle/>
          <a:p>
            <a:pPr lvl="0" algn="ctr"/>
            <a:r>
              <a:rPr lang="it-IT" sz="2800" dirty="0" smtClean="0">
                <a:solidFill>
                  <a:schemeClr val="bg1"/>
                </a:solidFill>
                <a:effectLst>
                  <a:outerShdw blurRad="38100" dist="38100" dir="2700000" algn="tl">
                    <a:srgbClr val="000000">
                      <a:alpha val="43137"/>
                    </a:srgbClr>
                  </a:outerShdw>
                </a:effectLst>
                <a:latin typeface="Comic Sans MS" pitchFamily="66" charset="0"/>
              </a:rPr>
              <a:t>I migliori candidati per la materia oscura sono le ipotetiche particelle </a:t>
            </a:r>
            <a:r>
              <a:rPr lang="it-IT" sz="2800" dirty="0" smtClean="0">
                <a:solidFill>
                  <a:srgbClr val="FFC000"/>
                </a:solidFill>
                <a:effectLst>
                  <a:outerShdw blurRad="38100" dist="38100" dir="2700000" algn="tl">
                    <a:srgbClr val="000000">
                      <a:alpha val="43137"/>
                    </a:srgbClr>
                  </a:outerShdw>
                </a:effectLst>
                <a:latin typeface="Comic Sans MS" pitchFamily="66" charset="0"/>
              </a:rPr>
              <a:t>WIMP</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Weakly</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Interacting</a:t>
            </a:r>
            <a:r>
              <a:rPr lang="it-IT" sz="2800" dirty="0" smtClean="0">
                <a:solidFill>
                  <a:schemeClr val="bg1"/>
                </a:solidFill>
                <a:effectLst>
                  <a:outerShdw blurRad="38100" dist="38100" dir="2700000" algn="tl">
                    <a:srgbClr val="000000">
                      <a:alpha val="43137"/>
                    </a:srgbClr>
                  </a:outerShdw>
                </a:effectLst>
                <a:latin typeface="Comic Sans MS" pitchFamily="66" charset="0"/>
              </a:rPr>
              <a:t> Massive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Particles</a:t>
            </a:r>
            <a:r>
              <a:rPr lang="it-IT" sz="2800" dirty="0" smtClean="0">
                <a:solidFill>
                  <a:schemeClr val="bg1"/>
                </a:solidFill>
                <a:effectLst>
                  <a:outerShdw blurRad="38100" dist="38100" dir="2700000" algn="tl">
                    <a:srgbClr val="000000">
                      <a:alpha val="43137"/>
                    </a:srgbClr>
                  </a:outerShdw>
                </a:effectLst>
                <a:latin typeface="Comic Sans MS" pitchFamily="66" charset="0"/>
              </a:rPr>
              <a:t>), dotate di grande massa, composte da materia intrinsecamente diversa dalla abituale barionica e debolmente interagente con essa, e quindi difficilmente rivelabili.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0" y="2924944"/>
            <a:ext cx="9144000" cy="2246769"/>
          </a:xfrm>
          <a:prstGeom prst="rect">
            <a:avLst/>
          </a:prstGeom>
          <a:noFill/>
        </p:spPr>
        <p:txBody>
          <a:bodyPr wrap="square" rtlCol="0">
            <a:spAutoFit/>
          </a:bodyPr>
          <a:lstStyle/>
          <a:p>
            <a:pPr lvl="0" algn="ctr"/>
            <a:r>
              <a:rPr lang="it-IT" sz="2800" dirty="0" smtClean="0">
                <a:solidFill>
                  <a:schemeClr val="bg1"/>
                </a:solidFill>
                <a:effectLst>
                  <a:outerShdw blurRad="38100" dist="38100" dir="2700000" algn="tl">
                    <a:srgbClr val="000000">
                      <a:alpha val="43137"/>
                    </a:srgbClr>
                  </a:outerShdw>
                </a:effectLst>
                <a:latin typeface="Comic Sans MS" pitchFamily="66" charset="0"/>
              </a:rPr>
              <a:t>Si ipotizza possa trattarsi di particelle </a:t>
            </a:r>
            <a:r>
              <a:rPr lang="it-IT" sz="2800" dirty="0" smtClean="0">
                <a:solidFill>
                  <a:srgbClr val="FFC000"/>
                </a:solidFill>
                <a:effectLst>
                  <a:outerShdw blurRad="38100" dist="38100" dir="2700000" algn="tl">
                    <a:srgbClr val="000000">
                      <a:alpha val="43137"/>
                    </a:srgbClr>
                  </a:outerShdw>
                </a:effectLst>
                <a:latin typeface="Comic Sans MS" pitchFamily="66" charset="0"/>
              </a:rPr>
              <a:t>supersimmetriche</a:t>
            </a:r>
            <a:r>
              <a:rPr lang="it-IT" sz="2800" dirty="0" smtClean="0">
                <a:solidFill>
                  <a:schemeClr val="bg1"/>
                </a:solidFill>
                <a:effectLst>
                  <a:outerShdw blurRad="38100" dist="38100" dir="2700000" algn="tl">
                    <a:srgbClr val="000000">
                      <a:alpha val="43137"/>
                    </a:srgbClr>
                  </a:outerShdw>
                </a:effectLst>
                <a:latin typeface="Comic Sans MS" pitchFamily="66" charset="0"/>
              </a:rPr>
              <a:t> quali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neutralini</a:t>
            </a:r>
            <a:r>
              <a:rPr lang="it-IT" sz="2800" dirty="0" smtClean="0">
                <a:solidFill>
                  <a:schemeClr val="bg1"/>
                </a:solidFill>
                <a:effectLst>
                  <a:outerShdw blurRad="38100" dist="38100" dir="2700000" algn="tl">
                    <a:srgbClr val="000000">
                      <a:alpha val="43137"/>
                    </a:srgbClr>
                  </a:outerShdw>
                </a:effectLst>
                <a:latin typeface="Comic Sans MS" pitchFamily="66" charset="0"/>
              </a:rPr>
              <a:t>, o </a:t>
            </a:r>
            <a:r>
              <a:rPr lang="it-IT" sz="2800" dirty="0" smtClean="0">
                <a:solidFill>
                  <a:srgbClr val="FFC000"/>
                </a:solidFill>
                <a:effectLst>
                  <a:outerShdw blurRad="38100" dist="38100" dir="2700000" algn="tl">
                    <a:srgbClr val="000000">
                      <a:alpha val="43137"/>
                    </a:srgbClr>
                  </a:outerShdw>
                </a:effectLst>
                <a:latin typeface="Comic Sans MS" pitchFamily="66" charset="0"/>
              </a:rPr>
              <a:t>neutrini massicci</a:t>
            </a:r>
            <a:r>
              <a:rPr lang="it-IT" sz="2800" dirty="0" smtClean="0">
                <a:solidFill>
                  <a:schemeClr val="bg1"/>
                </a:solidFill>
                <a:effectLst>
                  <a:outerShdw blurRad="38100" dist="38100" dir="2700000" algn="tl">
                    <a:srgbClr val="000000">
                      <a:alpha val="43137"/>
                    </a:srgbClr>
                  </a:outerShdw>
                </a:effectLst>
                <a:latin typeface="Comic Sans MS" pitchFamily="66" charset="0"/>
              </a:rPr>
              <a:t>, o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assioni</a:t>
            </a:r>
            <a:r>
              <a:rPr lang="it-IT" sz="2800" dirty="0" smtClean="0">
                <a:solidFill>
                  <a:schemeClr val="bg1"/>
                </a:solidFill>
                <a:effectLst>
                  <a:outerShdw blurRad="38100" dist="38100" dir="2700000" algn="tl">
                    <a:srgbClr val="000000">
                      <a:alpha val="43137"/>
                    </a:srgbClr>
                  </a:outerShdw>
                </a:effectLst>
                <a:latin typeface="Comic Sans MS" pitchFamily="66" charset="0"/>
              </a:rPr>
              <a:t>, o altre particelle mai osservate e soggette solo alla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forza gravitazionale</a:t>
            </a:r>
            <a:r>
              <a:rPr lang="it-IT" sz="2800" dirty="0" smtClean="0">
                <a:solidFill>
                  <a:schemeClr val="bg1"/>
                </a:solidFill>
                <a:effectLst>
                  <a:outerShdw blurRad="38100" dist="38100" dir="2700000" algn="tl">
                    <a:srgbClr val="000000">
                      <a:alpha val="43137"/>
                    </a:srgbClr>
                  </a:outerShdw>
                </a:effectLst>
                <a:latin typeface="Comic Sans MS" pitchFamily="66" charset="0"/>
              </a:rPr>
              <a:t> e all'</a:t>
            </a:r>
            <a:r>
              <a:rPr lang="it-IT" sz="2800" dirty="0" smtClean="0">
                <a:solidFill>
                  <a:srgbClr val="FFC000"/>
                </a:solidFill>
                <a:effectLst>
                  <a:outerShdw blurRad="38100" dist="38100" dir="2700000" algn="tl">
                    <a:srgbClr val="000000">
                      <a:alpha val="43137"/>
                    </a:srgbClr>
                  </a:outerShdw>
                </a:effectLst>
                <a:latin typeface="Comic Sans MS" pitchFamily="66" charset="0"/>
              </a:rPr>
              <a:t>interazione nucleare debole</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0" y="5284365"/>
            <a:ext cx="9144000" cy="1384995"/>
          </a:xfrm>
          <a:prstGeom prst="rect">
            <a:avLst/>
          </a:prstGeom>
          <a:noFill/>
        </p:spPr>
        <p:txBody>
          <a:bodyPr wrap="square" rtlCol="0">
            <a:spAutoFit/>
          </a:bodyPr>
          <a:lstStyle/>
          <a:p>
            <a:pPr lvl="0" algn="ctr"/>
            <a:r>
              <a:rPr lang="it-IT" sz="2800" dirty="0" smtClean="0">
                <a:solidFill>
                  <a:schemeClr val="bg1"/>
                </a:solidFill>
                <a:effectLst>
                  <a:outerShdw blurRad="38100" dist="38100" dir="2700000" algn="tl">
                    <a:srgbClr val="000000">
                      <a:alpha val="43137"/>
                    </a:srgbClr>
                  </a:outerShdw>
                </a:effectLst>
                <a:latin typeface="Comic Sans MS" pitchFamily="66" charset="0"/>
              </a:rPr>
              <a:t>Inoltre, la scoperta che </a:t>
            </a:r>
            <a:r>
              <a:rPr lang="it-IT" sz="2800" dirty="0" smtClean="0">
                <a:solidFill>
                  <a:srgbClr val="FFC000"/>
                </a:solidFill>
                <a:effectLst>
                  <a:outerShdw blurRad="38100" dist="38100" dir="2700000" algn="tl">
                    <a:srgbClr val="000000">
                      <a:alpha val="43137"/>
                    </a:srgbClr>
                  </a:outerShdw>
                </a:effectLst>
                <a:latin typeface="Comic Sans MS" pitchFamily="66" charset="0"/>
              </a:rPr>
              <a:t>il neutrino ha massa</a:t>
            </a:r>
            <a:r>
              <a:rPr lang="it-IT" sz="2800" dirty="0" smtClean="0">
                <a:solidFill>
                  <a:schemeClr val="bg1"/>
                </a:solidFill>
                <a:effectLst>
                  <a:outerShdw blurRad="38100" dist="38100" dir="2700000" algn="tl">
                    <a:srgbClr val="000000">
                      <a:alpha val="43137"/>
                    </a:srgbClr>
                  </a:outerShdw>
                </a:effectLst>
                <a:latin typeface="Comic Sans MS" pitchFamily="66" charset="0"/>
              </a:rPr>
              <a:t>, seppur estremamente bassa, lo rende candidato a rappresentare almeno un quota della materia oscura</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04664"/>
            <a:ext cx="9144000" cy="461665"/>
          </a:xfrm>
          <a:prstGeom prst="rect">
            <a:avLst/>
          </a:prstGeom>
          <a:noFill/>
        </p:spPr>
        <p:txBody>
          <a:bodyPr wrap="square" rtlCol="0">
            <a:spAutoFit/>
          </a:bodyPr>
          <a:lstStyle/>
          <a:p>
            <a:pPr lvl="0" algn="ctr"/>
            <a:r>
              <a:rPr lang="it-IT" sz="2400" dirty="0" smtClean="0">
                <a:solidFill>
                  <a:schemeClr val="bg1"/>
                </a:solidFill>
                <a:effectLst>
                  <a:outerShdw blurRad="38100" dist="38100" dir="2700000" algn="tl">
                    <a:srgbClr val="000000">
                      <a:alpha val="43137"/>
                    </a:srgbClr>
                  </a:outerShdw>
                </a:effectLst>
                <a:latin typeface="Comic Sans MS" pitchFamily="66" charset="0"/>
              </a:rPr>
              <a:t>Ma come fare per </a:t>
            </a:r>
            <a:r>
              <a:rPr lang="it-IT" sz="2400" dirty="0" smtClean="0">
                <a:solidFill>
                  <a:srgbClr val="FFC000"/>
                </a:solidFill>
                <a:effectLst>
                  <a:outerShdw blurRad="38100" dist="38100" dir="2700000" algn="tl">
                    <a:srgbClr val="000000">
                      <a:alpha val="43137"/>
                    </a:srgbClr>
                  </a:outerShdw>
                </a:effectLst>
                <a:latin typeface="Comic Sans MS" pitchFamily="66" charset="0"/>
              </a:rPr>
              <a:t>individuare queste ipotetiche particelle</a:t>
            </a:r>
            <a:r>
              <a:rPr lang="it-IT" sz="2400" dirty="0" smtClean="0">
                <a:solidFill>
                  <a:schemeClr val="bg1"/>
                </a:solidFill>
                <a:effectLst>
                  <a:outerShdw blurRad="38100" dist="38100" dir="2700000" algn="tl">
                    <a:srgbClr val="000000">
                      <a:alpha val="43137"/>
                    </a:srgbClr>
                  </a:outerShdw>
                </a:effectLst>
                <a:latin typeface="Comic Sans MS" pitchFamily="66" charset="0"/>
              </a:rPr>
              <a:t>?</a:t>
            </a:r>
          </a:p>
        </p:txBody>
      </p:sp>
      <p:sp>
        <p:nvSpPr>
          <p:cNvPr id="3" name="CasellaDiTesto 2"/>
          <p:cNvSpPr txBox="1"/>
          <p:nvPr/>
        </p:nvSpPr>
        <p:spPr>
          <a:xfrm>
            <a:off x="251520" y="1095127"/>
            <a:ext cx="8352928" cy="461665"/>
          </a:xfrm>
          <a:prstGeom prst="rect">
            <a:avLst/>
          </a:prstGeom>
          <a:noFill/>
        </p:spPr>
        <p:txBody>
          <a:bodyPr wrap="square" rtlCol="0">
            <a:spAutoFit/>
          </a:bodyPr>
          <a:lstStyle/>
          <a:p>
            <a:pPr lvl="0"/>
            <a:r>
              <a:rPr lang="it-IT" sz="2400" dirty="0" smtClean="0">
                <a:solidFill>
                  <a:schemeClr val="bg1"/>
                </a:solidFill>
                <a:effectLst>
                  <a:outerShdw blurRad="38100" dist="38100" dir="2700000" algn="tl">
                    <a:srgbClr val="000000">
                      <a:alpha val="43137"/>
                    </a:srgbClr>
                  </a:outerShdw>
                </a:effectLst>
                <a:latin typeface="Comic Sans MS" pitchFamily="66" charset="0"/>
              </a:rPr>
              <a:t>Sono in corso quattro diverse tipologie di esperimenti:</a:t>
            </a:r>
            <a:endParaRPr lang="it-IT" sz="2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323528" y="1844824"/>
            <a:ext cx="8352928" cy="461665"/>
          </a:xfrm>
          <a:prstGeom prst="rect">
            <a:avLst/>
          </a:prstGeom>
          <a:noFill/>
        </p:spPr>
        <p:txBody>
          <a:bodyPr wrap="square" rtlCol="0">
            <a:spAutoFit/>
          </a:bodyPr>
          <a:lstStyle/>
          <a:p>
            <a:pPr lvl="0"/>
            <a:r>
              <a:rPr lang="it-IT" sz="2400" dirty="0" smtClean="0">
                <a:solidFill>
                  <a:schemeClr val="bg1"/>
                </a:solidFill>
                <a:effectLst>
                  <a:outerShdw blurRad="38100" dist="38100" dir="2700000" algn="tl">
                    <a:srgbClr val="000000">
                      <a:alpha val="43137"/>
                    </a:srgbClr>
                  </a:outerShdw>
                </a:effectLst>
                <a:latin typeface="Comic Sans MS" pitchFamily="66" charset="0"/>
              </a:rPr>
              <a:t>I) producendole in </a:t>
            </a:r>
            <a:r>
              <a:rPr lang="it-IT" sz="2400" dirty="0" smtClean="0">
                <a:solidFill>
                  <a:srgbClr val="FFC000"/>
                </a:solidFill>
                <a:effectLst>
                  <a:outerShdw blurRad="38100" dist="38100" dir="2700000" algn="tl">
                    <a:srgbClr val="000000">
                      <a:alpha val="43137"/>
                    </a:srgbClr>
                  </a:outerShdw>
                </a:effectLst>
                <a:latin typeface="Comic Sans MS" pitchFamily="66" charset="0"/>
              </a:rPr>
              <a:t>acceleratori di particelle</a:t>
            </a:r>
            <a:endParaRPr lang="it-IT" sz="24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179512" y="2564904"/>
            <a:ext cx="8352928" cy="830997"/>
          </a:xfrm>
          <a:prstGeom prst="rect">
            <a:avLst/>
          </a:prstGeom>
          <a:noFill/>
        </p:spPr>
        <p:txBody>
          <a:bodyPr wrap="square" rtlCol="0">
            <a:spAutoFit/>
          </a:bodyPr>
          <a:lstStyle/>
          <a:p>
            <a:pPr lvl="0"/>
            <a:r>
              <a:rPr lang="it-IT" sz="2400" dirty="0" smtClean="0">
                <a:solidFill>
                  <a:schemeClr val="bg1"/>
                </a:solidFill>
                <a:effectLst>
                  <a:outerShdw blurRad="38100" dist="38100" dir="2700000" algn="tl">
                    <a:srgbClr val="000000">
                      <a:alpha val="43137"/>
                    </a:srgbClr>
                  </a:outerShdw>
                </a:effectLst>
                <a:latin typeface="Comic Sans MS" pitchFamily="66" charset="0"/>
              </a:rPr>
              <a:t>II) vedendo </a:t>
            </a:r>
            <a:r>
              <a:rPr lang="it-IT" sz="2400" dirty="0" smtClean="0">
                <a:solidFill>
                  <a:srgbClr val="FFC000"/>
                </a:solidFill>
                <a:effectLst>
                  <a:outerShdw blurRad="38100" dist="38100" dir="2700000" algn="tl">
                    <a:srgbClr val="000000">
                      <a:alpha val="43137"/>
                    </a:srgbClr>
                  </a:outerShdw>
                </a:effectLst>
                <a:latin typeface="Comic Sans MS" pitchFamily="66" charset="0"/>
              </a:rPr>
              <a:t>l'energia che dovrebbero rilasciare quando urtano la materia ordinaria</a:t>
            </a:r>
            <a:endParaRPr lang="it-IT" sz="2400" dirty="0">
              <a:solidFill>
                <a:srgbClr val="FFC000"/>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35496" y="3573016"/>
            <a:ext cx="8820472" cy="1200329"/>
          </a:xfrm>
          <a:prstGeom prst="rect">
            <a:avLst/>
          </a:prstGeom>
          <a:noFill/>
        </p:spPr>
        <p:txBody>
          <a:bodyPr wrap="square" rtlCol="0">
            <a:spAutoFit/>
          </a:bodyPr>
          <a:lstStyle/>
          <a:p>
            <a:pPr lvl="0"/>
            <a:r>
              <a:rPr lang="it-IT" sz="2400" dirty="0" smtClean="0">
                <a:solidFill>
                  <a:schemeClr val="bg1"/>
                </a:solidFill>
                <a:effectLst>
                  <a:outerShdw blurRad="38100" dist="38100" dir="2700000" algn="tl">
                    <a:srgbClr val="000000">
                      <a:alpha val="43137"/>
                    </a:srgbClr>
                  </a:outerShdw>
                </a:effectLst>
                <a:latin typeface="Comic Sans MS" pitchFamily="66" charset="0"/>
              </a:rPr>
              <a:t>III) </a:t>
            </a:r>
            <a:r>
              <a:rPr lang="it-IT" sz="2400" dirty="0" smtClean="0">
                <a:solidFill>
                  <a:srgbClr val="FFC000"/>
                </a:solidFill>
                <a:effectLst>
                  <a:outerShdw blurRad="38100" dist="38100" dir="2700000" algn="tl">
                    <a:srgbClr val="000000">
                      <a:alpha val="43137"/>
                    </a:srgbClr>
                  </a:outerShdw>
                </a:effectLst>
                <a:latin typeface="Comic Sans MS" pitchFamily="66" charset="0"/>
              </a:rPr>
              <a:t>annichilazioni fra particelle di materia oscura </a:t>
            </a:r>
            <a:r>
              <a:rPr lang="it-IT" sz="2400" dirty="0" smtClean="0">
                <a:solidFill>
                  <a:schemeClr val="bg1"/>
                </a:solidFill>
                <a:effectLst>
                  <a:outerShdw blurRad="38100" dist="38100" dir="2700000" algn="tl">
                    <a:srgbClr val="000000">
                      <a:alpha val="43137"/>
                    </a:srgbClr>
                  </a:outerShdw>
                </a:effectLst>
                <a:latin typeface="Comic Sans MS" pitchFamily="66" charset="0"/>
              </a:rPr>
              <a:t>presenti attorno al centro della galassia o del sole potrebbero dare </a:t>
            </a:r>
            <a:r>
              <a:rPr lang="it-IT" sz="2400" dirty="0" smtClean="0">
                <a:solidFill>
                  <a:srgbClr val="FFC000"/>
                </a:solidFill>
                <a:effectLst>
                  <a:outerShdw blurRad="38100" dist="38100" dir="2700000" algn="tl">
                    <a:srgbClr val="000000">
                      <a:alpha val="43137"/>
                    </a:srgbClr>
                  </a:outerShdw>
                </a:effectLst>
                <a:latin typeface="Comic Sans MS" pitchFamily="66" charset="0"/>
              </a:rPr>
              <a:t>particelle normali</a:t>
            </a:r>
            <a:r>
              <a:rPr lang="it-IT" sz="2400" dirty="0" smtClean="0">
                <a:solidFill>
                  <a:schemeClr val="bg1"/>
                </a:solidFill>
                <a:effectLst>
                  <a:outerShdw blurRad="38100" dist="38100" dir="2700000" algn="tl">
                    <a:srgbClr val="000000">
                      <a:alpha val="43137"/>
                    </a:srgbClr>
                  </a:outerShdw>
                </a:effectLst>
                <a:latin typeface="Comic Sans MS" pitchFamily="66" charset="0"/>
              </a:rPr>
              <a:t>, quali neutrini, positroni, anti-protoni. </a:t>
            </a:r>
            <a:endParaRPr lang="it-IT" sz="2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108520" y="4797152"/>
            <a:ext cx="8639944" cy="461665"/>
          </a:xfrm>
          <a:prstGeom prst="rect">
            <a:avLst/>
          </a:prstGeom>
          <a:noFill/>
        </p:spPr>
        <p:txBody>
          <a:bodyPr wrap="square" rtlCol="0">
            <a:spAutoFit/>
          </a:bodyPr>
          <a:lstStyle/>
          <a:p>
            <a:pPr lvl="0"/>
            <a:r>
              <a:rPr lang="it-IT" sz="2400" dirty="0" smtClean="0">
                <a:solidFill>
                  <a:schemeClr val="bg1"/>
                </a:solidFill>
                <a:effectLst>
                  <a:outerShdw blurRad="38100" dist="38100" dir="2700000" algn="tl">
                    <a:srgbClr val="000000">
                      <a:alpha val="43137"/>
                    </a:srgbClr>
                  </a:outerShdw>
                </a:effectLst>
                <a:latin typeface="Comic Sans MS" pitchFamily="66" charset="0"/>
              </a:rPr>
              <a:t>IV) Astronomia con le </a:t>
            </a:r>
            <a:r>
              <a:rPr lang="it-IT" sz="2400" dirty="0" smtClean="0">
                <a:solidFill>
                  <a:srgbClr val="FFC000"/>
                </a:solidFill>
                <a:effectLst>
                  <a:outerShdw blurRad="38100" dist="38100" dir="2700000" algn="tl">
                    <a:srgbClr val="000000">
                      <a:alpha val="43137"/>
                    </a:srgbClr>
                  </a:outerShdw>
                </a:effectLst>
                <a:latin typeface="Comic Sans MS" pitchFamily="66" charset="0"/>
              </a:rPr>
              <a:t>Onde Gravitazionali</a:t>
            </a:r>
            <a:endParaRPr lang="it-IT" sz="24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268760"/>
            <a:ext cx="8532440" cy="4247317"/>
          </a:xfrm>
          <a:prstGeom prst="rect">
            <a:avLst/>
          </a:prstGeom>
          <a:noFill/>
        </p:spPr>
        <p:txBody>
          <a:bodyPr wrap="square" rtlCol="0">
            <a:spAutoFit/>
          </a:bodyPr>
          <a:lstStyle/>
          <a:p>
            <a:pPr algn="ctr"/>
            <a:r>
              <a:rPr lang="it-IT" sz="5400" dirty="0" smtClean="0">
                <a:solidFill>
                  <a:schemeClr val="bg1"/>
                </a:solidFill>
                <a:effectLst>
                  <a:outerShdw blurRad="38100" dist="38100" dir="2700000" algn="tl">
                    <a:srgbClr val="000000">
                      <a:alpha val="43137"/>
                    </a:srgbClr>
                  </a:outerShdw>
                </a:effectLst>
                <a:latin typeface="Comic Sans MS" pitchFamily="66" charset="0"/>
              </a:rPr>
              <a:t>Il giorno 11 febbraio 2016 è stato dato </a:t>
            </a:r>
            <a:r>
              <a:rPr lang="en-US" sz="5400" dirty="0" smtClean="0">
                <a:solidFill>
                  <a:schemeClr val="bg1"/>
                </a:solidFill>
                <a:effectLst>
                  <a:outerShdw blurRad="38100" dist="38100" dir="2700000" algn="tl">
                    <a:srgbClr val="000000">
                      <a:alpha val="43137"/>
                    </a:srgbClr>
                  </a:outerShdw>
                </a:effectLst>
                <a:latin typeface="Comic Sans MS" pitchFamily="66" charset="0"/>
              </a:rPr>
              <a:t>in Washington </a:t>
            </a:r>
            <a:r>
              <a:rPr lang="it-IT" sz="5400" dirty="0" smtClean="0">
                <a:solidFill>
                  <a:schemeClr val="bg1"/>
                </a:solidFill>
                <a:effectLst>
                  <a:outerShdw blurRad="38100" dist="38100" dir="2700000" algn="tl">
                    <a:srgbClr val="000000">
                      <a:alpha val="43137"/>
                    </a:srgbClr>
                  </a:outerShdw>
                </a:effectLst>
                <a:latin typeface="Comic Sans MS" pitchFamily="66" charset="0"/>
              </a:rPr>
              <a:t>un annuncio che può essere definito rivoluzionario</a:t>
            </a:r>
            <a:endParaRPr lang="it-IT" sz="5400"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mic Sans MS" pitchFamily="66" charset="0"/>
              </a:rPr>
              <a:t>David </a:t>
            </a:r>
            <a:r>
              <a:rPr lang="en-US" sz="2800" dirty="0" err="1" smtClean="0">
                <a:solidFill>
                  <a:schemeClr val="bg1"/>
                </a:solidFill>
                <a:effectLst>
                  <a:outerShdw blurRad="38100" dist="38100" dir="2700000" algn="tl">
                    <a:srgbClr val="000000">
                      <a:alpha val="43137"/>
                    </a:srgbClr>
                  </a:outerShdw>
                </a:effectLst>
                <a:latin typeface="Comic Sans MS" pitchFamily="66" charset="0"/>
              </a:rPr>
              <a:t>Reitze</a:t>
            </a:r>
            <a:r>
              <a:rPr lang="en-US" sz="2800" dirty="0" smtClean="0">
                <a:solidFill>
                  <a:schemeClr val="bg1"/>
                </a:solidFill>
                <a:effectLst>
                  <a:outerShdw blurRad="38100" dist="38100" dir="2700000" algn="tl">
                    <a:srgbClr val="000000">
                      <a:alpha val="43137"/>
                    </a:srgbClr>
                  </a:outerShdw>
                </a:effectLst>
                <a:latin typeface="Comic Sans MS" pitchFamily="66" charset="0"/>
              </a:rPr>
              <a:t>, executive director of the LIGO Laboratory at Caltech, announced</a:t>
            </a:r>
            <a:r>
              <a:rPr lang="en-US" sz="2800" dirty="0" smtClean="0">
                <a:solidFill>
                  <a:srgbClr val="FFC000"/>
                </a:solidFill>
                <a:effectLst>
                  <a:outerShdw blurRad="38100" dist="38100" dir="2700000" algn="tl">
                    <a:srgbClr val="000000">
                      <a:alpha val="43137"/>
                    </a:srgbClr>
                  </a:outerShdw>
                </a:effectLst>
                <a:latin typeface="Comic Sans MS" pitchFamily="66" charset="0"/>
              </a:rPr>
              <a:t>:  “Ladies and gentlemen, we have detected gravitational waves”</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1026" name="Picture 2" descr="C:\Users\Utente\Documents\fisica\associazione\seminari\materia e energia oscura\ligo\02 segnali.jpg"/>
          <p:cNvPicPr>
            <a:picLocks noChangeAspect="1" noChangeArrowheads="1"/>
          </p:cNvPicPr>
          <p:nvPr/>
        </p:nvPicPr>
        <p:blipFill>
          <a:blip r:embed="rId3" cstate="print"/>
          <a:srcRect/>
          <a:stretch>
            <a:fillRect/>
          </a:stretch>
        </p:blipFill>
        <p:spPr bwMode="auto">
          <a:xfrm>
            <a:off x="179513" y="1483940"/>
            <a:ext cx="3849794" cy="5257428"/>
          </a:xfrm>
          <a:prstGeom prst="rect">
            <a:avLst/>
          </a:prstGeom>
          <a:noFill/>
        </p:spPr>
      </p:pic>
      <p:sp>
        <p:nvSpPr>
          <p:cNvPr id="5" name="CasellaDiTesto 4"/>
          <p:cNvSpPr txBox="1"/>
          <p:nvPr/>
        </p:nvSpPr>
        <p:spPr>
          <a:xfrm>
            <a:off x="4139952" y="1591047"/>
            <a:ext cx="4679504" cy="5078313"/>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Il 14 settembre 2015 sono state osservate presso il laboratorio LIGO negli USA le onde gravitazionali generate dalla fusione di due buchi neri di massa pari a circa 30 m</a:t>
            </a:r>
            <a:r>
              <a:rPr lang="it-IT" sz="2800" i="1" baseline="-25000" dirty="0" smtClean="0">
                <a:solidFill>
                  <a:srgbClr val="FFC000"/>
                </a:solidFill>
                <a:effectLst>
                  <a:outerShdw blurRad="38100" dist="38100" dir="2700000" algn="tl">
                    <a:srgbClr val="000000">
                      <a:alpha val="43137"/>
                    </a:srgbClr>
                  </a:outerShdw>
                </a:effectLst>
                <a:latin typeface="Comic Sans MS" pitchFamily="66" charset="0"/>
                <a:sym typeface="Wingdings"/>
              </a:rPr>
              <a:t></a:t>
            </a:r>
            <a:r>
              <a:rPr lang="it-IT" sz="2800" i="1" dirty="0" smtClean="0">
                <a:solidFill>
                  <a:srgbClr val="FFC000"/>
                </a:solidFill>
                <a:effectLst>
                  <a:outerShdw blurRad="38100" dist="38100" dir="2700000" algn="tl">
                    <a:srgbClr val="000000">
                      <a:alpha val="43137"/>
                    </a:srgbClr>
                  </a:outerShdw>
                </a:effectLst>
                <a:latin typeface="Comic Sans MS" pitchFamily="66" charset="0"/>
              </a:rPr>
              <a:t> distanti 1,3 </a:t>
            </a:r>
            <a:r>
              <a:rPr lang="it-IT" sz="2800" i="1" dirty="0" err="1" smtClean="0">
                <a:solidFill>
                  <a:srgbClr val="FFC000"/>
                </a:solidFill>
                <a:effectLst>
                  <a:outerShdw blurRad="38100" dist="38100" dir="2700000" algn="tl">
                    <a:srgbClr val="000000">
                      <a:alpha val="43137"/>
                    </a:srgbClr>
                  </a:outerShdw>
                </a:effectLst>
                <a:latin typeface="Comic Sans MS" pitchFamily="66" charset="0"/>
              </a:rPr>
              <a:t>Ga.l</a:t>
            </a:r>
            <a:r>
              <a:rPr lang="it-IT" sz="2800" i="1" dirty="0" smtClean="0">
                <a:solidFill>
                  <a:srgbClr val="FFC000"/>
                </a:solidFill>
                <a:effectLst>
                  <a:outerShdw blurRad="38100" dist="38100" dir="2700000" algn="tl">
                    <a:srgbClr val="000000">
                      <a:alpha val="43137"/>
                    </a:srgbClr>
                  </a:outerShdw>
                </a:effectLst>
                <a:latin typeface="Comic Sans MS" pitchFamily="66" charset="0"/>
              </a:rPr>
              <a:t>.</a:t>
            </a:r>
          </a:p>
          <a:p>
            <a:pPr algn="ctr"/>
            <a:endParaRPr lang="it-IT" sz="2800" i="1" dirty="0" smtClean="0">
              <a:solidFill>
                <a:srgbClr val="FFC000"/>
              </a:solidFill>
              <a:effectLst>
                <a:outerShdw blurRad="38100" dist="38100" dir="2700000" algn="tl">
                  <a:srgbClr val="000000">
                    <a:alpha val="43137"/>
                  </a:srgbClr>
                </a:outerShdw>
              </a:effectLst>
              <a:latin typeface="Comic Sans MS" pitchFamily="66" charset="0"/>
            </a:endParaRPr>
          </a:p>
          <a:p>
            <a:pPr algn="ctr"/>
            <a:r>
              <a:rPr lang="it-IT" sz="2400" i="1" dirty="0" smtClean="0">
                <a:solidFill>
                  <a:srgbClr val="FFC000"/>
                </a:solidFill>
                <a:effectLst>
                  <a:outerShdw blurRad="38100" dist="38100" dir="2700000" algn="tl">
                    <a:srgbClr val="000000">
                      <a:alpha val="43137"/>
                    </a:srgbClr>
                  </a:outerShdw>
                </a:effectLst>
                <a:latin typeface="Comic Sans MS" pitchFamily="66" charset="0"/>
              </a:rPr>
              <a:t>(B. P. Abbott  </a:t>
            </a:r>
            <a:r>
              <a:rPr lang="it-IT" sz="2400" i="1" dirty="0" err="1" smtClean="0">
                <a:solidFill>
                  <a:srgbClr val="FFC000"/>
                </a:solidFill>
                <a:effectLst>
                  <a:outerShdw blurRad="38100" dist="38100" dir="2700000" algn="tl">
                    <a:srgbClr val="000000">
                      <a:alpha val="43137"/>
                    </a:srgbClr>
                  </a:outerShdw>
                </a:effectLst>
                <a:latin typeface="Comic Sans MS" pitchFamily="66" charset="0"/>
              </a:rPr>
              <a:t>et</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al.,                     </a:t>
            </a:r>
            <a:r>
              <a:rPr lang="it-IT" sz="2400" i="1" dirty="0" err="1" smtClean="0">
                <a:solidFill>
                  <a:srgbClr val="FFC000"/>
                </a:solidFill>
                <a:effectLst>
                  <a:outerShdw blurRad="38100" dist="38100" dir="2700000" algn="tl">
                    <a:srgbClr val="000000">
                      <a:alpha val="43137"/>
                    </a:srgbClr>
                  </a:outerShdw>
                </a:effectLst>
                <a:latin typeface="Comic Sans MS" pitchFamily="66" charset="0"/>
              </a:rPr>
              <a:t>Phys.Rev.Lett.</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a:t>
            </a:r>
            <a:r>
              <a:rPr lang="it-IT" sz="2400" b="1" i="1" dirty="0" smtClean="0">
                <a:solidFill>
                  <a:srgbClr val="FFC000"/>
                </a:solidFill>
                <a:effectLst>
                  <a:outerShdw blurRad="38100" dist="38100" dir="2700000" algn="tl">
                    <a:srgbClr val="000000">
                      <a:alpha val="43137"/>
                    </a:srgbClr>
                  </a:outerShdw>
                </a:effectLst>
                <a:latin typeface="Comic Sans MS" pitchFamily="66" charset="0"/>
              </a:rPr>
              <a:t>116</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061102 (2016)  del 12 febbraio 2016)</a:t>
            </a:r>
            <a:endParaRPr lang="it-IT" sz="2400" i="1"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0"/>
                                        <p:tgtEl>
                                          <p:spTgt spid="5"/>
                                        </p:tgtEl>
                                      </p:cBhvr>
                                    </p:animEffect>
                                  </p:childTnLst>
                                </p:cTn>
                              </p:par>
                              <p:par>
                                <p:cTn id="13" presetID="55"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strVal val="#ppt_w*0.70"/>
                                          </p:val>
                                        </p:tav>
                                        <p:tav tm="100000">
                                          <p:val>
                                            <p:strVal val="#ppt_w"/>
                                          </p:val>
                                        </p:tav>
                                      </p:tavLst>
                                    </p:anim>
                                    <p:anim calcmode="lin" valueType="num">
                                      <p:cBhvr>
                                        <p:cTn id="16" dur="1000" fill="hold"/>
                                        <p:tgtEl>
                                          <p:spTgt spid="1026"/>
                                        </p:tgtEl>
                                        <p:attrNameLst>
                                          <p:attrName>ppt_h</p:attrName>
                                        </p:attrNameLst>
                                      </p:cBhvr>
                                      <p:tavLst>
                                        <p:tav tm="0">
                                          <p:val>
                                            <p:strVal val="#ppt_h"/>
                                          </p:val>
                                        </p:tav>
                                        <p:tav tm="100000">
                                          <p:val>
                                            <p:strVal val="#ppt_h"/>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ligo\04 buchi neri.jpg"/>
          <p:cNvPicPr>
            <a:picLocks noChangeAspect="1" noChangeArrowheads="1"/>
          </p:cNvPicPr>
          <p:nvPr/>
        </p:nvPicPr>
        <p:blipFill>
          <a:blip r:embed="rId3" cstate="print"/>
          <a:srcRect/>
          <a:stretch>
            <a:fillRect/>
          </a:stretch>
        </p:blipFill>
        <p:spPr bwMode="auto">
          <a:xfrm>
            <a:off x="899592" y="1556792"/>
            <a:ext cx="2880320" cy="5116901"/>
          </a:xfrm>
          <a:prstGeom prst="rect">
            <a:avLst/>
          </a:prstGeom>
          <a:noFill/>
        </p:spPr>
      </p:pic>
      <p:sp>
        <p:nvSpPr>
          <p:cNvPr id="6" name="CasellaDiTesto 5"/>
          <p:cNvSpPr txBox="1"/>
          <p:nvPr/>
        </p:nvSpPr>
        <p:spPr>
          <a:xfrm>
            <a:off x="4139952" y="1591047"/>
            <a:ext cx="4679504" cy="5078313"/>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Il 14 settembre 2015 sono state osservate presso il laboratorio LIGO negli USA le onde gravitazionali generate dalla fusione di due buchi neri di massa pari a circa 30 m</a:t>
            </a:r>
            <a:r>
              <a:rPr lang="it-IT" sz="2800" i="1" baseline="-25000" dirty="0" smtClean="0">
                <a:solidFill>
                  <a:srgbClr val="FFC000"/>
                </a:solidFill>
                <a:effectLst>
                  <a:outerShdw blurRad="38100" dist="38100" dir="2700000" algn="tl">
                    <a:srgbClr val="000000">
                      <a:alpha val="43137"/>
                    </a:srgbClr>
                  </a:outerShdw>
                </a:effectLst>
                <a:latin typeface="Comic Sans MS" pitchFamily="66" charset="0"/>
                <a:sym typeface="Wingdings"/>
              </a:rPr>
              <a:t></a:t>
            </a:r>
            <a:r>
              <a:rPr lang="it-IT" sz="2800" i="1" dirty="0" smtClean="0">
                <a:solidFill>
                  <a:srgbClr val="FFC000"/>
                </a:solidFill>
                <a:effectLst>
                  <a:outerShdw blurRad="38100" dist="38100" dir="2700000" algn="tl">
                    <a:srgbClr val="000000">
                      <a:alpha val="43137"/>
                    </a:srgbClr>
                  </a:outerShdw>
                </a:effectLst>
                <a:latin typeface="Comic Sans MS" pitchFamily="66" charset="0"/>
              </a:rPr>
              <a:t> distanti 1,3 Miliardi di a.l.</a:t>
            </a:r>
          </a:p>
          <a:p>
            <a:pPr algn="ctr"/>
            <a:endParaRPr lang="it-IT" sz="2800" i="1" dirty="0" smtClean="0">
              <a:solidFill>
                <a:srgbClr val="FFC000"/>
              </a:solidFill>
              <a:effectLst>
                <a:outerShdw blurRad="38100" dist="38100" dir="2700000" algn="tl">
                  <a:srgbClr val="000000">
                    <a:alpha val="43137"/>
                  </a:srgbClr>
                </a:outerShdw>
              </a:effectLst>
              <a:latin typeface="Comic Sans MS" pitchFamily="66" charset="0"/>
            </a:endParaRPr>
          </a:p>
          <a:p>
            <a:pPr algn="ctr"/>
            <a:r>
              <a:rPr lang="it-IT" sz="2400" i="1" dirty="0" smtClean="0">
                <a:solidFill>
                  <a:srgbClr val="FFC000"/>
                </a:solidFill>
                <a:effectLst>
                  <a:outerShdw blurRad="38100" dist="38100" dir="2700000" algn="tl">
                    <a:srgbClr val="000000">
                      <a:alpha val="43137"/>
                    </a:srgbClr>
                  </a:outerShdw>
                </a:effectLst>
                <a:latin typeface="Comic Sans MS" pitchFamily="66" charset="0"/>
              </a:rPr>
              <a:t>(B. P. Abbott  </a:t>
            </a:r>
            <a:r>
              <a:rPr lang="it-IT" sz="2400" i="1" dirty="0" err="1" smtClean="0">
                <a:solidFill>
                  <a:srgbClr val="FFC000"/>
                </a:solidFill>
                <a:effectLst>
                  <a:outerShdw blurRad="38100" dist="38100" dir="2700000" algn="tl">
                    <a:srgbClr val="000000">
                      <a:alpha val="43137"/>
                    </a:srgbClr>
                  </a:outerShdw>
                </a:effectLst>
                <a:latin typeface="Comic Sans MS" pitchFamily="66" charset="0"/>
              </a:rPr>
              <a:t>et</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al.,                     </a:t>
            </a:r>
            <a:r>
              <a:rPr lang="it-IT" sz="2400" i="1" dirty="0" err="1" smtClean="0">
                <a:solidFill>
                  <a:srgbClr val="FFC000"/>
                </a:solidFill>
                <a:effectLst>
                  <a:outerShdw blurRad="38100" dist="38100" dir="2700000" algn="tl">
                    <a:srgbClr val="000000">
                      <a:alpha val="43137"/>
                    </a:srgbClr>
                  </a:outerShdw>
                </a:effectLst>
                <a:latin typeface="Comic Sans MS" pitchFamily="66" charset="0"/>
              </a:rPr>
              <a:t>Phys.Rev.Lett.</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a:t>
            </a:r>
            <a:r>
              <a:rPr lang="it-IT" sz="2400" b="1" i="1" dirty="0" smtClean="0">
                <a:solidFill>
                  <a:srgbClr val="FFC000"/>
                </a:solidFill>
                <a:effectLst>
                  <a:outerShdw blurRad="38100" dist="38100" dir="2700000" algn="tl">
                    <a:srgbClr val="000000">
                      <a:alpha val="43137"/>
                    </a:srgbClr>
                  </a:outerShdw>
                </a:effectLst>
                <a:latin typeface="Comic Sans MS" pitchFamily="66" charset="0"/>
              </a:rPr>
              <a:t>116</a:t>
            </a:r>
            <a:r>
              <a:rPr lang="it-IT" sz="2400" i="1" dirty="0" smtClean="0">
                <a:solidFill>
                  <a:srgbClr val="FFC000"/>
                </a:solidFill>
                <a:effectLst>
                  <a:outerShdw blurRad="38100" dist="38100" dir="2700000" algn="tl">
                    <a:srgbClr val="000000">
                      <a:alpha val="43137"/>
                    </a:srgbClr>
                  </a:outerShdw>
                </a:effectLst>
                <a:latin typeface="Comic Sans MS" pitchFamily="66" charset="0"/>
              </a:rPr>
              <a:t>, 061102 (2016)  del 12 febbraio 2016)</a:t>
            </a:r>
            <a:endParaRPr lang="it-IT" sz="24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0" y="44624"/>
            <a:ext cx="9144000"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omic Sans MS" pitchFamily="66" charset="0"/>
              </a:rPr>
              <a:t>David </a:t>
            </a:r>
            <a:r>
              <a:rPr lang="en-US" sz="2800" dirty="0" err="1" smtClean="0">
                <a:solidFill>
                  <a:schemeClr val="bg1"/>
                </a:solidFill>
                <a:effectLst>
                  <a:outerShdw blurRad="38100" dist="38100" dir="2700000" algn="tl">
                    <a:srgbClr val="000000">
                      <a:alpha val="43137"/>
                    </a:srgbClr>
                  </a:outerShdw>
                </a:effectLst>
                <a:latin typeface="Comic Sans MS" pitchFamily="66" charset="0"/>
              </a:rPr>
              <a:t>Reitze</a:t>
            </a:r>
            <a:r>
              <a:rPr lang="en-US" sz="2800" dirty="0" smtClean="0">
                <a:solidFill>
                  <a:schemeClr val="bg1"/>
                </a:solidFill>
                <a:effectLst>
                  <a:outerShdw blurRad="38100" dist="38100" dir="2700000" algn="tl">
                    <a:srgbClr val="000000">
                      <a:alpha val="43137"/>
                    </a:srgbClr>
                  </a:outerShdw>
                </a:effectLst>
                <a:latin typeface="Comic Sans MS" pitchFamily="66" charset="0"/>
              </a:rPr>
              <a:t>, executive director of the LIGO Laboratory at Caltech, announced:</a:t>
            </a:r>
            <a:r>
              <a:rPr lang="en-US" sz="2800" dirty="0" smtClean="0">
                <a:solidFill>
                  <a:srgbClr val="FFC000"/>
                </a:solidFill>
                <a:effectLst>
                  <a:outerShdw blurRad="38100" dist="38100" dir="2700000" algn="tl">
                    <a:srgbClr val="000000">
                      <a:alpha val="43137"/>
                    </a:srgbClr>
                  </a:outerShdw>
                </a:effectLst>
                <a:latin typeface="Comic Sans MS" pitchFamily="66" charset="0"/>
              </a:rPr>
              <a:t>  “Ladies and gentlemen, we have detected gravitational waves”</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6024" y="1124744"/>
            <a:ext cx="4788024" cy="4154984"/>
          </a:xfrm>
          <a:prstGeom prst="rect">
            <a:avLst/>
          </a:prstGeom>
          <a:noFill/>
        </p:spPr>
        <p:txBody>
          <a:bodyPr wrap="square" rtlCol="0">
            <a:spAutoFit/>
          </a:bodyPr>
          <a:lstStyle/>
          <a:p>
            <a:pPr algn="ctr"/>
            <a:r>
              <a:rPr lang="it-IT" sz="4400" dirty="0" smtClean="0">
                <a:solidFill>
                  <a:schemeClr val="bg1"/>
                </a:solidFill>
                <a:effectLst>
                  <a:outerShdw blurRad="38100" dist="38100" dir="2700000" algn="tl">
                    <a:srgbClr val="000000">
                      <a:alpha val="43137"/>
                    </a:srgbClr>
                  </a:outerShdw>
                </a:effectLst>
                <a:latin typeface="Comic Sans MS" pitchFamily="66" charset="0"/>
              </a:rPr>
              <a:t>I “ricevitori” sono due, posti a distanza di circa </a:t>
            </a:r>
            <a:r>
              <a:rPr lang="it-IT" sz="4400" dirty="0" smtClean="0">
                <a:solidFill>
                  <a:srgbClr val="FFC000"/>
                </a:solidFill>
                <a:effectLst>
                  <a:outerShdw blurRad="38100" dist="38100" dir="2700000" algn="tl">
                    <a:srgbClr val="000000">
                      <a:alpha val="43137"/>
                    </a:srgbClr>
                  </a:outerShdw>
                </a:effectLst>
                <a:latin typeface="Comic Sans MS" pitchFamily="66" charset="0"/>
              </a:rPr>
              <a:t>3000 km</a:t>
            </a:r>
          </a:p>
          <a:p>
            <a:pPr algn="ctr"/>
            <a:r>
              <a:rPr lang="it-IT" sz="4400" dirty="0" smtClean="0">
                <a:solidFill>
                  <a:schemeClr val="bg1"/>
                </a:solidFill>
                <a:effectLst>
                  <a:outerShdw blurRad="38100" dist="38100" dir="2700000" algn="tl">
                    <a:srgbClr val="000000">
                      <a:alpha val="43137"/>
                    </a:srgbClr>
                  </a:outerShdw>
                </a:effectLst>
                <a:latin typeface="Comic Sans MS" pitchFamily="66" charset="0"/>
              </a:rPr>
              <a:t>H1: </a:t>
            </a:r>
            <a:r>
              <a:rPr lang="it-IT" sz="4400" dirty="0" err="1" smtClean="0">
                <a:solidFill>
                  <a:schemeClr val="bg1"/>
                </a:solidFill>
                <a:effectLst>
                  <a:outerShdw blurRad="38100" dist="38100" dir="2700000" algn="tl">
                    <a:srgbClr val="000000">
                      <a:alpha val="43137"/>
                    </a:srgbClr>
                  </a:outerShdw>
                </a:effectLst>
                <a:latin typeface="Comic Sans MS" pitchFamily="66" charset="0"/>
              </a:rPr>
              <a:t>Hanford</a:t>
            </a:r>
            <a:r>
              <a:rPr lang="it-IT" sz="4400" dirty="0" smtClean="0">
                <a:solidFill>
                  <a:schemeClr val="bg1"/>
                </a:solidFill>
                <a:effectLst>
                  <a:outerShdw blurRad="38100" dist="38100" dir="2700000" algn="tl">
                    <a:srgbClr val="000000">
                      <a:alpha val="43137"/>
                    </a:srgbClr>
                  </a:outerShdw>
                </a:effectLst>
                <a:latin typeface="Comic Sans MS" pitchFamily="66" charset="0"/>
              </a:rPr>
              <a:t>   H2: </a:t>
            </a:r>
            <a:r>
              <a:rPr lang="it-IT" sz="4400" dirty="0" err="1" smtClean="0">
                <a:solidFill>
                  <a:schemeClr val="bg1"/>
                </a:solidFill>
                <a:effectLst>
                  <a:outerShdw blurRad="38100" dist="38100" dir="2700000" algn="tl">
                    <a:srgbClr val="000000">
                      <a:alpha val="43137"/>
                    </a:srgbClr>
                  </a:outerShdw>
                </a:effectLst>
                <a:latin typeface="Comic Sans MS" pitchFamily="66" charset="0"/>
              </a:rPr>
              <a:t>Livingston</a:t>
            </a:r>
            <a:r>
              <a:rPr lang="it-IT" sz="4400" dirty="0" smtClean="0">
                <a:solidFill>
                  <a:schemeClr val="bg1"/>
                </a:solidFill>
                <a:effectLst>
                  <a:outerShdw blurRad="38100" dist="38100" dir="2700000" algn="tl">
                    <a:srgbClr val="000000">
                      <a:alpha val="43137"/>
                    </a:srgbClr>
                  </a:outerShdw>
                </a:effectLst>
                <a:latin typeface="Comic Sans MS" pitchFamily="66" charset="0"/>
              </a:rPr>
              <a:t>)</a:t>
            </a:r>
            <a:endParaRPr lang="it-IT" sz="4400" dirty="0">
              <a:solidFill>
                <a:schemeClr val="bg1"/>
              </a:solidFill>
              <a:effectLst>
                <a:outerShdw blurRad="38100" dist="38100" dir="2700000" algn="tl">
                  <a:srgbClr val="000000">
                    <a:alpha val="43137"/>
                  </a:srgbClr>
                </a:outerShdw>
              </a:effectLst>
            </a:endParaRPr>
          </a:p>
        </p:txBody>
      </p:sp>
      <p:pic>
        <p:nvPicPr>
          <p:cNvPr id="4" name="Picture 2" descr="C:\Users\Utente\Documents\fisica\associazione\seminari\materia e energia oscura\ligo\img244 r.jpg"/>
          <p:cNvPicPr>
            <a:picLocks noChangeAspect="1" noChangeArrowheads="1"/>
          </p:cNvPicPr>
          <p:nvPr/>
        </p:nvPicPr>
        <p:blipFill>
          <a:blip r:embed="rId3" cstate="print"/>
          <a:srcRect/>
          <a:stretch>
            <a:fillRect/>
          </a:stretch>
        </p:blipFill>
        <p:spPr bwMode="auto">
          <a:xfrm>
            <a:off x="5580112" y="1768963"/>
            <a:ext cx="3335380" cy="2164093"/>
          </a:xfrm>
          <a:prstGeom prst="rect">
            <a:avLst/>
          </a:prstGeom>
          <a:noFill/>
        </p:spPr>
      </p:pic>
      <p:sp>
        <p:nvSpPr>
          <p:cNvPr id="5" name="CasellaDiTesto 4"/>
          <p:cNvSpPr txBox="1"/>
          <p:nvPr/>
        </p:nvSpPr>
        <p:spPr>
          <a:xfrm>
            <a:off x="5508104" y="4391233"/>
            <a:ext cx="3563888"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H1 ha ricevuto il segnale con un ritardo di 8 ms rispetto a L1</a:t>
            </a:r>
            <a:endParaRPr lang="it-IT" sz="3200"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1569660"/>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L’evento è stato così localizzato nell’emisfero sud della volta celeste nella direzione della </a:t>
            </a:r>
            <a:r>
              <a:rPr lang="it-IT" sz="3200" dirty="0" smtClean="0">
                <a:solidFill>
                  <a:srgbClr val="FFC000"/>
                </a:solidFill>
                <a:effectLst>
                  <a:outerShdw blurRad="38100" dist="38100" dir="2700000" algn="tl">
                    <a:srgbClr val="000000">
                      <a:alpha val="43137"/>
                    </a:srgbClr>
                  </a:outerShdw>
                </a:effectLst>
                <a:latin typeface="Comic Sans MS" pitchFamily="66" charset="0"/>
              </a:rPr>
              <a:t>Grande Nube di Magellano</a:t>
            </a:r>
            <a:endParaRPr lang="it-IT" sz="3200" dirty="0">
              <a:solidFill>
                <a:srgbClr val="FFC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179512" y="1700808"/>
            <a:ext cx="5040560" cy="5040560"/>
          </a:xfrm>
          <a:prstGeom prst="rect">
            <a:avLst/>
          </a:prstGeom>
          <a:noFill/>
          <a:ln w="9525">
            <a:noFill/>
            <a:miter lim="800000"/>
            <a:headEnd/>
            <a:tailEnd/>
          </a:ln>
          <a:effectLst/>
        </p:spPr>
      </p:pic>
      <p:pic>
        <p:nvPicPr>
          <p:cNvPr id="4" name="Picture 2" descr="C:\Users\Utente\Documents\fisica\associazione\seminari\materia e energia oscura\ligo\img244 r.jpg"/>
          <p:cNvPicPr>
            <a:picLocks noChangeAspect="1" noChangeArrowheads="1"/>
          </p:cNvPicPr>
          <p:nvPr/>
        </p:nvPicPr>
        <p:blipFill>
          <a:blip r:embed="rId4" cstate="print"/>
          <a:srcRect/>
          <a:stretch>
            <a:fillRect/>
          </a:stretch>
        </p:blipFill>
        <p:spPr bwMode="auto">
          <a:xfrm>
            <a:off x="5580112" y="1768963"/>
            <a:ext cx="3335380" cy="2164093"/>
          </a:xfrm>
          <a:prstGeom prst="rect">
            <a:avLst/>
          </a:prstGeom>
          <a:noFill/>
        </p:spPr>
      </p:pic>
      <p:sp>
        <p:nvSpPr>
          <p:cNvPr id="5" name="CasellaDiTesto 4"/>
          <p:cNvSpPr txBox="1"/>
          <p:nvPr/>
        </p:nvSpPr>
        <p:spPr>
          <a:xfrm>
            <a:off x="5508104" y="4391233"/>
            <a:ext cx="3563888"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H1 ha ricevuto il segnale con un ritardo di 8 ms rispetto a L1</a:t>
            </a:r>
            <a:endParaRPr lang="it-IT" sz="3200"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3000" fill="hold"/>
                                        <p:tgtEl>
                                          <p:spTgt spid="3074"/>
                                        </p:tgtEl>
                                        <p:attrNameLst>
                                          <p:attrName>ppt_w</p:attrName>
                                        </p:attrNameLst>
                                      </p:cBhvr>
                                      <p:tavLst>
                                        <p:tav tm="0">
                                          <p:val>
                                            <p:fltVal val="0"/>
                                          </p:val>
                                        </p:tav>
                                        <p:tav tm="100000">
                                          <p:val>
                                            <p:strVal val="#ppt_w"/>
                                          </p:val>
                                        </p:tav>
                                      </p:tavLst>
                                    </p:anim>
                                    <p:anim calcmode="lin" valueType="num">
                                      <p:cBhvr>
                                        <p:cTn id="12" dur="3000" fill="hold"/>
                                        <p:tgtEl>
                                          <p:spTgt spid="3074"/>
                                        </p:tgtEl>
                                        <p:attrNameLst>
                                          <p:attrName>ppt_h</p:attrName>
                                        </p:attrNameLst>
                                      </p:cBhvr>
                                      <p:tavLst>
                                        <p:tav tm="0">
                                          <p:val>
                                            <p:fltVal val="0"/>
                                          </p:val>
                                        </p:tav>
                                        <p:tav tm="100000">
                                          <p:val>
                                            <p:strVal val="#ppt_h"/>
                                          </p:val>
                                        </p:tav>
                                      </p:tavLst>
                                    </p:anim>
                                    <p:animEffect transition="in" filter="fade">
                                      <p:cBhvr>
                                        <p:cTn id="13"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48375" y="1412875"/>
            <a:ext cx="900113"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dirty="0"/>
          </a:p>
        </p:txBody>
      </p:sp>
      <p:sp>
        <p:nvSpPr>
          <p:cNvPr id="14" name="CasellaDiTesto 13"/>
          <p:cNvSpPr txBox="1"/>
          <p:nvPr/>
        </p:nvSpPr>
        <p:spPr>
          <a:xfrm>
            <a:off x="0" y="476672"/>
            <a:ext cx="9144000" cy="769441"/>
          </a:xfrm>
          <a:prstGeom prst="rect">
            <a:avLst/>
          </a:prstGeom>
          <a:noFill/>
        </p:spPr>
        <p:txBody>
          <a:bodyPr wrap="square" rtlCol="0">
            <a:spAutoFit/>
          </a:bodyPr>
          <a:lstStyle/>
          <a:p>
            <a:pPr algn="ctr"/>
            <a:r>
              <a:rPr lang="it-IT" sz="4400" dirty="0" smtClean="0">
                <a:solidFill>
                  <a:schemeClr val="bg1"/>
                </a:solidFill>
                <a:effectLst>
                  <a:outerShdw blurRad="38100" dist="38100" dir="2700000" algn="tl">
                    <a:srgbClr val="000000">
                      <a:alpha val="43137"/>
                    </a:srgbClr>
                  </a:outerShdw>
                </a:effectLst>
                <a:latin typeface="Comic Sans MS" pitchFamily="66" charset="0"/>
              </a:rPr>
              <a:t>È tutto qui l’Universo?</a:t>
            </a:r>
            <a:endParaRPr lang="it-IT" sz="4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8" name="CasellaDiTesto 17"/>
          <p:cNvSpPr txBox="1"/>
          <p:nvPr/>
        </p:nvSpPr>
        <p:spPr>
          <a:xfrm>
            <a:off x="0" y="1916832"/>
            <a:ext cx="9144000" cy="1015663"/>
          </a:xfrm>
          <a:prstGeom prst="rect">
            <a:avLst/>
          </a:prstGeom>
          <a:noFill/>
        </p:spPr>
        <p:txBody>
          <a:bodyPr wrap="square" rtlCol="0">
            <a:spAutoFit/>
          </a:bodyPr>
          <a:lstStyle/>
          <a:p>
            <a:pPr algn="ctr"/>
            <a:r>
              <a:rPr lang="it-IT" sz="6000" dirty="0" smtClean="0">
                <a:solidFill>
                  <a:srgbClr val="FF0000"/>
                </a:solidFill>
                <a:effectLst>
                  <a:outerShdw blurRad="38100" dist="38100" dir="2700000" algn="tl">
                    <a:srgbClr val="000000">
                      <a:alpha val="43137"/>
                    </a:srgbClr>
                  </a:outerShdw>
                </a:effectLst>
                <a:latin typeface="Comic Sans MS" pitchFamily="66" charset="0"/>
              </a:rPr>
              <a:t>No!</a:t>
            </a:r>
            <a:endParaRPr lang="it-IT" sz="6000" dirty="0">
              <a:solidFill>
                <a:srgbClr val="FF0000"/>
              </a:solidFill>
              <a:effectLst>
                <a:outerShdw blurRad="38100" dist="38100" dir="2700000" algn="tl">
                  <a:srgbClr val="000000">
                    <a:alpha val="43137"/>
                  </a:srgbClr>
                </a:outerShdw>
              </a:effectLst>
              <a:latin typeface="Comic Sans MS" pitchFamily="66" charset="0"/>
            </a:endParaRPr>
          </a:p>
        </p:txBody>
      </p:sp>
      <p:sp>
        <p:nvSpPr>
          <p:cNvPr id="12" name="CasellaDiTesto 11"/>
          <p:cNvSpPr txBox="1"/>
          <p:nvPr/>
        </p:nvSpPr>
        <p:spPr>
          <a:xfrm>
            <a:off x="0" y="3647926"/>
            <a:ext cx="9144000" cy="1323439"/>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C’è dell’energia e della materia che </a:t>
            </a:r>
            <a:r>
              <a:rPr lang="it-IT" sz="4000" dirty="0" smtClean="0">
                <a:solidFill>
                  <a:srgbClr val="FFC000"/>
                </a:solidFill>
                <a:effectLst>
                  <a:outerShdw blurRad="38100" dist="38100" dir="2700000" algn="tl">
                    <a:srgbClr val="000000">
                      <a:alpha val="43137"/>
                    </a:srgbClr>
                  </a:outerShdw>
                </a:effectLst>
                <a:latin typeface="Comic Sans MS" pitchFamily="66" charset="0"/>
              </a:rPr>
              <a:t>“non si vedono”</a:t>
            </a:r>
            <a:r>
              <a:rPr lang="it-IT" sz="4000" dirty="0" smtClean="0">
                <a:solidFill>
                  <a:schemeClr val="bg1"/>
                </a:solidFill>
                <a:effectLst>
                  <a:outerShdw blurRad="38100" dist="38100" dir="2700000" algn="tl">
                    <a:srgbClr val="000000">
                      <a:alpha val="43137"/>
                    </a:srgbClr>
                  </a:outerShdw>
                </a:effectLst>
                <a:latin typeface="Comic Sans MS" pitchFamily="66" charset="0"/>
              </a:rPr>
              <a:t>, sono</a:t>
            </a:r>
            <a:endParaRPr lang="it-IT" sz="7200" dirty="0">
              <a:solidFill>
                <a:schemeClr val="tx1">
                  <a:lumMod val="65000"/>
                  <a:lumOff val="35000"/>
                </a:schemeClr>
              </a:solidFill>
              <a:effectLst>
                <a:outerShdw blurRad="38100" dist="38100" dir="2700000" algn="tl">
                  <a:srgbClr val="000000">
                    <a:alpha val="43137"/>
                  </a:srgbClr>
                </a:outerShdw>
              </a:effectLst>
              <a:latin typeface="Comic Sans MS" pitchFamily="66" charset="0"/>
            </a:endParaRPr>
          </a:p>
        </p:txBody>
      </p:sp>
      <p:sp>
        <p:nvSpPr>
          <p:cNvPr id="15" name="CasellaDiTesto 14"/>
          <p:cNvSpPr txBox="1"/>
          <p:nvPr/>
        </p:nvSpPr>
        <p:spPr>
          <a:xfrm>
            <a:off x="0" y="5085184"/>
            <a:ext cx="9144000" cy="1446550"/>
          </a:xfrm>
          <a:prstGeom prst="rect">
            <a:avLst/>
          </a:prstGeom>
          <a:noFill/>
        </p:spPr>
        <p:txBody>
          <a:bodyPr wrap="square" rtlCol="0">
            <a:spAutoFit/>
          </a:bodyPr>
          <a:lstStyle/>
          <a:p>
            <a:pPr algn="ctr"/>
            <a:r>
              <a:rPr lang="it-IT" sz="88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oscure</a:t>
            </a:r>
            <a:endParaRPr lang="it-IT" sz="8800" dirty="0">
              <a:solidFill>
                <a:schemeClr val="tx1">
                  <a:lumMod val="65000"/>
                  <a:lumOff val="35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2000"/>
                                        <p:tgtEl>
                                          <p:spTgt spid="12"/>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3000" fill="hold"/>
                                        <p:tgtEl>
                                          <p:spTgt spid="15"/>
                                        </p:tgtEl>
                                        <p:attrNameLst>
                                          <p:attrName>ppt_w</p:attrName>
                                        </p:attrNameLst>
                                      </p:cBhvr>
                                      <p:tavLst>
                                        <p:tav tm="0">
                                          <p:val>
                                            <p:fltVal val="0"/>
                                          </p:val>
                                        </p:tav>
                                        <p:tav tm="100000">
                                          <p:val>
                                            <p:strVal val="#ppt_w"/>
                                          </p:val>
                                        </p:tav>
                                      </p:tavLst>
                                    </p:anim>
                                    <p:anim calcmode="lin" valueType="num">
                                      <p:cBhvr>
                                        <p:cTn id="24" dur="3000" fill="hold"/>
                                        <p:tgtEl>
                                          <p:spTgt spid="15"/>
                                        </p:tgtEl>
                                        <p:attrNameLst>
                                          <p:attrName>ppt_h</p:attrName>
                                        </p:attrNameLst>
                                      </p:cBhvr>
                                      <p:tavLst>
                                        <p:tav tm="0">
                                          <p:val>
                                            <p:fltVal val="0"/>
                                          </p:val>
                                        </p:tav>
                                        <p:tav tm="100000">
                                          <p:val>
                                            <p:strVal val="#ppt_h"/>
                                          </p:val>
                                        </p:tav>
                                      </p:tavLst>
                                    </p:anim>
                                    <p:animEffect transition="in" filter="fade">
                                      <p:cBhvr>
                                        <p:cTn id="2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2"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48680"/>
            <a:ext cx="9144000" cy="1938992"/>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Prima di commentare i dati sperimentali, vediamo di capire di cosa stiamo parlando:</a:t>
            </a:r>
            <a:endParaRPr lang="it-IT" sz="4000" dirty="0">
              <a:solidFill>
                <a:srgbClr val="FFC000"/>
              </a:solidFill>
              <a:effectLst>
                <a:outerShdw blurRad="38100" dist="38100" dir="2700000" algn="tl">
                  <a:srgbClr val="000000">
                    <a:alpha val="43137"/>
                  </a:srgbClr>
                </a:outerShdw>
              </a:effectLst>
            </a:endParaRPr>
          </a:p>
        </p:txBody>
      </p:sp>
      <p:sp>
        <p:nvSpPr>
          <p:cNvPr id="6" name="CasellaDiTesto 5"/>
          <p:cNvSpPr txBox="1"/>
          <p:nvPr/>
        </p:nvSpPr>
        <p:spPr>
          <a:xfrm>
            <a:off x="1187624" y="3068960"/>
            <a:ext cx="6840760" cy="1323439"/>
          </a:xfrm>
          <a:prstGeom prst="rect">
            <a:avLst/>
          </a:prstGeom>
          <a:noFill/>
        </p:spPr>
        <p:txBody>
          <a:bodyPr wrap="square" rtlCol="0">
            <a:spAutoFit/>
          </a:bodyPr>
          <a:lstStyle/>
          <a:p>
            <a:pPr>
              <a:buFont typeface="Wingdings" pitchFamily="2" charset="2"/>
              <a:buChar char="Ø"/>
            </a:pPr>
            <a:r>
              <a:rPr lang="it-IT" sz="4000" dirty="0" smtClean="0">
                <a:solidFill>
                  <a:schemeClr val="bg1"/>
                </a:solidFill>
                <a:effectLst>
                  <a:outerShdw blurRad="38100" dist="38100" dir="2700000" algn="tl">
                    <a:srgbClr val="000000">
                      <a:alpha val="43137"/>
                    </a:srgbClr>
                  </a:outerShdw>
                </a:effectLst>
                <a:latin typeface="Comic Sans MS" pitchFamily="66" charset="0"/>
              </a:rPr>
              <a:t> </a:t>
            </a:r>
            <a:r>
              <a:rPr lang="it-IT" sz="4000" dirty="0" smtClean="0">
                <a:solidFill>
                  <a:srgbClr val="FFC000"/>
                </a:solidFill>
                <a:effectLst>
                  <a:outerShdw blurRad="38100" dist="38100" dir="2700000" algn="tl">
                    <a:srgbClr val="000000">
                      <a:alpha val="43137"/>
                    </a:srgbClr>
                  </a:outerShdw>
                </a:effectLst>
                <a:latin typeface="Comic Sans MS" pitchFamily="66" charset="0"/>
              </a:rPr>
              <a:t>Buchi neri</a:t>
            </a:r>
          </a:p>
          <a:p>
            <a:pPr>
              <a:buFont typeface="Wingdings" pitchFamily="2" charset="2"/>
              <a:buChar char="Ø"/>
            </a:pPr>
            <a:r>
              <a:rPr lang="it-IT" sz="4000" dirty="0" smtClean="0">
                <a:solidFill>
                  <a:schemeClr val="bg1"/>
                </a:solidFill>
                <a:effectLst>
                  <a:outerShdw blurRad="38100" dist="38100" dir="2700000" algn="tl">
                    <a:srgbClr val="000000">
                      <a:alpha val="43137"/>
                    </a:srgbClr>
                  </a:outerShdw>
                </a:effectLst>
                <a:latin typeface="Comic Sans MS" pitchFamily="66" charset="0"/>
              </a:rPr>
              <a:t> </a:t>
            </a:r>
            <a:r>
              <a:rPr lang="it-IT" sz="4000" dirty="0" smtClean="0">
                <a:solidFill>
                  <a:srgbClr val="FFC000"/>
                </a:solidFill>
                <a:effectLst>
                  <a:outerShdw blurRad="38100" dist="38100" dir="2700000" algn="tl">
                    <a:srgbClr val="000000">
                      <a:alpha val="43137"/>
                    </a:srgbClr>
                  </a:outerShdw>
                </a:effectLst>
                <a:latin typeface="Comic Sans MS" pitchFamily="66" charset="0"/>
              </a:rPr>
              <a:t>Onde Gravitazionali</a:t>
            </a:r>
            <a:endParaRPr lang="it-IT" sz="4000" dirty="0">
              <a:solidFill>
                <a:srgbClr val="FFC000"/>
              </a:solidFill>
              <a:effectLst>
                <a:outerShdw blurRad="38100" dist="38100" dir="2700000" algn="tl">
                  <a:srgbClr val="000000">
                    <a:alpha val="43137"/>
                  </a:srgbClr>
                </a:outerShdw>
              </a:effectLst>
            </a:endParaRPr>
          </a:p>
        </p:txBody>
      </p:sp>
      <p:sp>
        <p:nvSpPr>
          <p:cNvPr id="7" name="CasellaDiTesto 6"/>
          <p:cNvSpPr txBox="1"/>
          <p:nvPr/>
        </p:nvSpPr>
        <p:spPr>
          <a:xfrm>
            <a:off x="0" y="4769857"/>
            <a:ext cx="9144000" cy="1323439"/>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Entrambi nascono dalla Teoria della</a:t>
            </a:r>
          </a:p>
          <a:p>
            <a:pPr algn="ctr"/>
            <a:r>
              <a:rPr lang="it-IT" sz="4000" dirty="0" smtClean="0">
                <a:solidFill>
                  <a:srgbClr val="FFC000"/>
                </a:solidFill>
                <a:effectLst>
                  <a:outerShdw blurRad="38100" dist="38100" dir="2700000" algn="tl">
                    <a:srgbClr val="000000">
                      <a:alpha val="43137"/>
                    </a:srgbClr>
                  </a:outerShdw>
                </a:effectLst>
                <a:latin typeface="Comic Sans MS" pitchFamily="66" charset="0"/>
              </a:rPr>
              <a:t>Relatività Generale di Einstein</a:t>
            </a:r>
            <a:endParaRPr lang="it-IT" sz="4000" dirty="0">
              <a:solidFill>
                <a:srgbClr val="FFC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84784"/>
            <a:ext cx="9144000"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a:t>
            </a:r>
            <a:r>
              <a:rPr lang="it-IT" sz="2800" b="1" dirty="0" smtClean="0">
                <a:effectLst>
                  <a:outerShdw blurRad="38100" dist="38100" dir="2700000" algn="tl">
                    <a:srgbClr val="000000">
                      <a:alpha val="43137"/>
                    </a:srgbClr>
                  </a:outerShdw>
                </a:effectLst>
                <a:latin typeface="Comic Sans MS" pitchFamily="66" charset="0"/>
              </a:rPr>
              <a:t>buco nero </a:t>
            </a:r>
            <a:r>
              <a:rPr lang="it-IT" sz="2800" dirty="0" smtClean="0">
                <a:solidFill>
                  <a:schemeClr val="bg1"/>
                </a:solidFill>
                <a:effectLst>
                  <a:outerShdw blurRad="38100" dist="38100" dir="2700000" algn="tl">
                    <a:srgbClr val="000000">
                      <a:alpha val="43137"/>
                    </a:srgbClr>
                  </a:outerShdw>
                </a:effectLst>
                <a:latin typeface="Comic Sans MS" pitchFamily="66" charset="0"/>
              </a:rPr>
              <a:t>è</a:t>
            </a:r>
            <a:r>
              <a:rPr lang="it-IT" sz="2800" b="1"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una regione dello “spaziotempo” con un campo gravitazionale così forte e intenso che nulla al suo interno può sfuggire all'esterno, nemmeno la luce.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1259632" y="188640"/>
            <a:ext cx="6840760" cy="1107996"/>
          </a:xfrm>
          <a:prstGeom prst="rect">
            <a:avLst/>
          </a:prstGeom>
          <a:noFill/>
        </p:spPr>
        <p:txBody>
          <a:bodyPr wrap="square" rtlCol="0">
            <a:spAutoFit/>
          </a:bodyPr>
          <a:lstStyle/>
          <a:p>
            <a:pPr algn="ctr"/>
            <a:r>
              <a:rPr lang="it-IT" sz="6600" dirty="0" smtClean="0">
                <a:solidFill>
                  <a:schemeClr val="bg1"/>
                </a:solidFill>
                <a:effectLst>
                  <a:outerShdw blurRad="38100" dist="38100" dir="2700000" algn="tl">
                    <a:srgbClr val="000000">
                      <a:alpha val="43137"/>
                    </a:srgbClr>
                  </a:outerShdw>
                </a:effectLst>
                <a:latin typeface="Comic Sans MS" pitchFamily="66" charset="0"/>
              </a:rPr>
              <a:t>Buchi neri</a:t>
            </a:r>
          </a:p>
        </p:txBody>
      </p:sp>
      <p:pic>
        <p:nvPicPr>
          <p:cNvPr id="1026" name="Picture 2" descr="C:\Users\Utente\Pictures\Hs-1995-47-a-full_tif_tif.jpg"/>
          <p:cNvPicPr>
            <a:picLocks noChangeAspect="1" noChangeArrowheads="1"/>
          </p:cNvPicPr>
          <p:nvPr/>
        </p:nvPicPr>
        <p:blipFill>
          <a:blip r:embed="rId3" cstate="print"/>
          <a:srcRect/>
          <a:stretch>
            <a:fillRect/>
          </a:stretch>
        </p:blipFill>
        <p:spPr bwMode="auto">
          <a:xfrm>
            <a:off x="251520" y="3212976"/>
            <a:ext cx="3048000" cy="2844800"/>
          </a:xfrm>
          <a:prstGeom prst="rect">
            <a:avLst/>
          </a:prstGeom>
          <a:noFill/>
        </p:spPr>
      </p:pic>
      <p:sp>
        <p:nvSpPr>
          <p:cNvPr id="5" name="CasellaDiTesto 4"/>
          <p:cNvSpPr txBox="1"/>
          <p:nvPr/>
        </p:nvSpPr>
        <p:spPr>
          <a:xfrm>
            <a:off x="3563888" y="2996952"/>
            <a:ext cx="5184576" cy="3416320"/>
          </a:xfrm>
          <a:prstGeom prst="rect">
            <a:avLst/>
          </a:prstGeom>
          <a:noFill/>
        </p:spPr>
        <p:txBody>
          <a:bodyPr wrap="square" rtlCol="0">
            <a:spAutoFit/>
          </a:bodyPr>
          <a:lstStyle/>
          <a:p>
            <a:r>
              <a:rPr lang="it-IT" sz="2400" dirty="0" smtClean="0">
                <a:solidFill>
                  <a:schemeClr val="bg1"/>
                </a:solidFill>
                <a:effectLst>
                  <a:outerShdw blurRad="38100" dist="38100" dir="2700000" algn="tl">
                    <a:srgbClr val="000000">
                      <a:alpha val="43137"/>
                    </a:srgbClr>
                  </a:outerShdw>
                </a:effectLst>
                <a:latin typeface="Comic Sans MS" pitchFamily="66" charset="0"/>
              </a:rPr>
              <a:t>Buco nero al centro della galassia NGC 4261, distante 100 milioni di anni luce da noi, nella costellazione della Vergine. In base alla velocità di rotazione del disco che lo circonda, la sua massa è stimata a </a:t>
            </a:r>
            <a:r>
              <a:rPr lang="it-IT" sz="2400" dirty="0" smtClean="0">
                <a:solidFill>
                  <a:srgbClr val="FFC000"/>
                </a:solidFill>
                <a:effectLst>
                  <a:outerShdw blurRad="38100" dist="38100" dir="2700000" algn="tl">
                    <a:srgbClr val="000000">
                      <a:alpha val="43137"/>
                    </a:srgbClr>
                  </a:outerShdw>
                </a:effectLst>
                <a:latin typeface="Comic Sans MS" pitchFamily="66" charset="0"/>
              </a:rPr>
              <a:t>1.2 miliardi di masse solari</a:t>
            </a:r>
            <a:r>
              <a:rPr lang="it-IT" sz="2400" dirty="0" smtClean="0">
                <a:solidFill>
                  <a:schemeClr val="bg1"/>
                </a:solidFill>
                <a:effectLst>
                  <a:outerShdw blurRad="38100" dist="38100" dir="2700000" algn="tl">
                    <a:srgbClr val="000000">
                      <a:alpha val="43137"/>
                    </a:srgbClr>
                  </a:outerShdw>
                </a:effectLst>
                <a:latin typeface="Comic Sans MS" pitchFamily="66" charset="0"/>
              </a:rPr>
              <a:t>, pur occupando un'area </a:t>
            </a:r>
            <a:r>
              <a:rPr lang="it-IT" sz="2400" dirty="0" smtClean="0">
                <a:solidFill>
                  <a:srgbClr val="FFC000"/>
                </a:solidFill>
                <a:effectLst>
                  <a:outerShdw blurRad="38100" dist="38100" dir="2700000" algn="tl">
                    <a:srgbClr val="000000">
                      <a:alpha val="43137"/>
                    </a:srgbClr>
                  </a:outerShdw>
                </a:effectLst>
                <a:latin typeface="Comic Sans MS" pitchFamily="66" charset="0"/>
              </a:rPr>
              <a:t>non più grande del Sistema Solare.</a:t>
            </a:r>
            <a:endParaRPr lang="it-IT" sz="24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96752"/>
            <a:ext cx="9144000" cy="1815882"/>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a:t>
            </a:r>
            <a:r>
              <a:rPr lang="it-IT" sz="2800" b="1" dirty="0" smtClean="0">
                <a:effectLst>
                  <a:outerShdw blurRad="38100" dist="38100" dir="2700000" algn="tl">
                    <a:srgbClr val="000000">
                      <a:alpha val="43137"/>
                    </a:srgbClr>
                  </a:outerShdw>
                </a:effectLst>
                <a:latin typeface="Comic Sans MS" pitchFamily="66" charset="0"/>
              </a:rPr>
              <a:t>buco nero </a:t>
            </a:r>
            <a:r>
              <a:rPr lang="it-IT" sz="2800" dirty="0" smtClean="0">
                <a:solidFill>
                  <a:schemeClr val="bg1"/>
                </a:solidFill>
                <a:effectLst>
                  <a:outerShdw blurRad="38100" dist="38100" dir="2700000" algn="tl">
                    <a:srgbClr val="000000">
                      <a:alpha val="43137"/>
                    </a:srgbClr>
                  </a:outerShdw>
                </a:effectLst>
                <a:latin typeface="Comic Sans MS" pitchFamily="66" charset="0"/>
              </a:rPr>
              <a:t>è</a:t>
            </a:r>
            <a:r>
              <a:rPr lang="it-IT" sz="2800" b="1"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una possibile fase finale di una stella quando ha esaurito il suo combustibile nucleare e collassa  in una sfera di raggio inferiore al </a:t>
            </a:r>
            <a:r>
              <a:rPr lang="it-IT" sz="2800" dirty="0" smtClean="0">
                <a:solidFill>
                  <a:srgbClr val="FFC000"/>
                </a:solidFill>
                <a:effectLst>
                  <a:outerShdw blurRad="38100" dist="38100" dir="2700000" algn="tl">
                    <a:srgbClr val="000000">
                      <a:alpha val="43137"/>
                    </a:srgbClr>
                  </a:outerShdw>
                </a:effectLst>
                <a:latin typeface="Comic Sans MS" pitchFamily="66" charset="0"/>
              </a:rPr>
              <a:t>Raggio di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Schwarzschild</a:t>
            </a:r>
            <a:r>
              <a:rPr lang="it-IT" sz="2800" dirty="0" smtClean="0">
                <a:solidFill>
                  <a:schemeClr val="bg1"/>
                </a:solidFill>
                <a:effectLst>
                  <a:outerShdw blurRad="38100" dist="38100" dir="2700000" algn="tl">
                    <a:srgbClr val="000000">
                      <a:alpha val="43137"/>
                    </a:srgbClr>
                  </a:outerShdw>
                </a:effectLst>
                <a:latin typeface="Comic Sans MS" pitchFamily="66" charset="0"/>
              </a:rPr>
              <a:t>, che definisce l’orizzonte degli eventi:</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1259632" y="188640"/>
            <a:ext cx="6840760" cy="1107996"/>
          </a:xfrm>
          <a:prstGeom prst="rect">
            <a:avLst/>
          </a:prstGeom>
          <a:noFill/>
        </p:spPr>
        <p:txBody>
          <a:bodyPr wrap="square" rtlCol="0">
            <a:spAutoFit/>
          </a:bodyPr>
          <a:lstStyle/>
          <a:p>
            <a:pPr algn="ctr"/>
            <a:r>
              <a:rPr lang="it-IT" sz="6600" dirty="0" smtClean="0">
                <a:solidFill>
                  <a:schemeClr val="bg1"/>
                </a:solidFill>
                <a:effectLst>
                  <a:outerShdw blurRad="38100" dist="38100" dir="2700000" algn="tl">
                    <a:srgbClr val="000000">
                      <a:alpha val="43137"/>
                    </a:srgbClr>
                  </a:outerShdw>
                </a:effectLst>
                <a:latin typeface="Comic Sans MS" pitchFamily="66" charset="0"/>
              </a:rPr>
              <a:t>Buchi neri</a:t>
            </a:r>
          </a:p>
        </p:txBody>
      </p:sp>
      <p:pic>
        <p:nvPicPr>
          <p:cNvPr id="1026" name="Picture 2" descr="C:\Users\Utente\Pictures\Hs-1995-47-a-full_tif_tif.jpg"/>
          <p:cNvPicPr>
            <a:picLocks noChangeAspect="1" noChangeArrowheads="1"/>
          </p:cNvPicPr>
          <p:nvPr/>
        </p:nvPicPr>
        <p:blipFill>
          <a:blip r:embed="rId3" cstate="print"/>
          <a:srcRect/>
          <a:stretch>
            <a:fillRect/>
          </a:stretch>
        </p:blipFill>
        <p:spPr bwMode="auto">
          <a:xfrm>
            <a:off x="251520" y="3212976"/>
            <a:ext cx="3048000" cy="2844800"/>
          </a:xfrm>
          <a:prstGeom prst="rect">
            <a:avLst/>
          </a:prstGeom>
          <a:noFill/>
        </p:spPr>
      </p:pic>
      <p:sp>
        <p:nvSpPr>
          <p:cNvPr id="7" name="CasellaDiTesto 6"/>
          <p:cNvSpPr txBox="1"/>
          <p:nvPr/>
        </p:nvSpPr>
        <p:spPr>
          <a:xfrm>
            <a:off x="3491880" y="3322727"/>
            <a:ext cx="5508104" cy="2554545"/>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R</a:t>
            </a:r>
            <a:r>
              <a:rPr lang="it-IT" sz="4000" baseline="-25000" dirty="0" smtClean="0">
                <a:solidFill>
                  <a:schemeClr val="bg1"/>
                </a:solidFill>
                <a:effectLst>
                  <a:outerShdw blurRad="38100" dist="38100" dir="2700000" algn="tl">
                    <a:srgbClr val="000000">
                      <a:alpha val="43137"/>
                    </a:srgbClr>
                  </a:outerShdw>
                </a:effectLst>
                <a:latin typeface="Comic Sans MS" pitchFamily="66" charset="0"/>
              </a:rPr>
              <a:t>S </a:t>
            </a:r>
            <a:r>
              <a:rPr lang="it-IT" sz="4000" dirty="0" smtClean="0">
                <a:solidFill>
                  <a:schemeClr val="bg1"/>
                </a:solidFill>
                <a:effectLst>
                  <a:outerShdw blurRad="38100" dist="38100" dir="2700000" algn="tl">
                    <a:srgbClr val="000000">
                      <a:alpha val="43137"/>
                    </a:srgbClr>
                  </a:outerShdw>
                </a:effectLst>
                <a:latin typeface="Comic Sans MS" pitchFamily="66" charset="0"/>
              </a:rPr>
              <a:t>= Raggio di </a:t>
            </a:r>
            <a:r>
              <a:rPr lang="it-IT" sz="4000" dirty="0" err="1" smtClean="0">
                <a:solidFill>
                  <a:schemeClr val="bg1"/>
                </a:solidFill>
                <a:effectLst>
                  <a:outerShdw blurRad="38100" dist="38100" dir="2700000" algn="tl">
                    <a:srgbClr val="000000">
                      <a:alpha val="43137"/>
                    </a:srgbClr>
                  </a:outerShdw>
                </a:effectLst>
                <a:latin typeface="Comic Sans MS" pitchFamily="66" charset="0"/>
              </a:rPr>
              <a:t>Schwarzschild</a:t>
            </a:r>
            <a:r>
              <a:rPr lang="it-IT" sz="4000" dirty="0" smtClean="0">
                <a:solidFill>
                  <a:schemeClr val="bg1"/>
                </a:solidFill>
                <a:effectLst>
                  <a:outerShdw blurRad="38100" dist="38100" dir="2700000" algn="tl">
                    <a:srgbClr val="000000">
                      <a:alpha val="43137"/>
                    </a:srgbClr>
                  </a:outerShdw>
                </a:effectLst>
                <a:latin typeface="Comic Sans MS" pitchFamily="66" charset="0"/>
              </a:rPr>
              <a:t> =</a:t>
            </a:r>
          </a:p>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 2GM/c</a:t>
            </a:r>
            <a:r>
              <a:rPr lang="it-IT" sz="4000" baseline="30000" dirty="0" smtClean="0">
                <a:solidFill>
                  <a:schemeClr val="bg1"/>
                </a:solidFill>
                <a:effectLst>
                  <a:outerShdw blurRad="38100" dist="38100" dir="2700000" algn="tl">
                    <a:srgbClr val="000000">
                      <a:alpha val="43137"/>
                    </a:srgbClr>
                  </a:outerShdw>
                </a:effectLst>
                <a:latin typeface="Comic Sans MS" pitchFamily="66" charset="0"/>
              </a:rPr>
              <a:t>2</a:t>
            </a:r>
          </a:p>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R</a:t>
            </a:r>
            <a:r>
              <a:rPr lang="it-IT" sz="4000" baseline="-25000" dirty="0" smtClean="0">
                <a:solidFill>
                  <a:schemeClr val="bg1"/>
                </a:solidFill>
                <a:effectLst>
                  <a:outerShdw blurRad="38100" dist="38100" dir="2700000" algn="tl">
                    <a:srgbClr val="000000">
                      <a:alpha val="43137"/>
                    </a:srgbClr>
                  </a:outerShdw>
                </a:effectLst>
                <a:latin typeface="Comic Sans MS" pitchFamily="66" charset="0"/>
              </a:rPr>
              <a:t>S</a:t>
            </a:r>
            <a:r>
              <a:rPr lang="it-IT" sz="4000" dirty="0" smtClean="0">
                <a:solidFill>
                  <a:schemeClr val="bg1"/>
                </a:solidFill>
                <a:effectLst>
                  <a:outerShdw blurRad="38100" dist="38100" dir="2700000" algn="tl">
                    <a:srgbClr val="000000">
                      <a:alpha val="43137"/>
                    </a:srgbClr>
                  </a:outerShdw>
                </a:effectLst>
                <a:latin typeface="Comic Sans MS" pitchFamily="66" charset="0"/>
              </a:rPr>
              <a:t>(sole)</a:t>
            </a:r>
            <a:r>
              <a:rPr lang="it-IT" sz="4000" baseline="30000" dirty="0" smtClean="0">
                <a:solidFill>
                  <a:schemeClr val="bg1"/>
                </a:solidFill>
                <a:effectLst>
                  <a:outerShdw blurRad="38100" dist="38100" dir="2700000" algn="tl">
                    <a:srgbClr val="000000">
                      <a:alpha val="43137"/>
                    </a:srgbClr>
                  </a:outerShdw>
                </a:effectLst>
                <a:latin typeface="Comic Sans MS" pitchFamily="66" charset="0"/>
              </a:rPr>
              <a:t> </a:t>
            </a:r>
            <a:r>
              <a:rPr lang="it-IT" sz="4000" dirty="0" smtClean="0">
                <a:solidFill>
                  <a:schemeClr val="bg1"/>
                </a:solidFill>
                <a:effectLst>
                  <a:outerShdw blurRad="38100" dist="38100" dir="2700000" algn="tl">
                    <a:srgbClr val="000000">
                      <a:alpha val="43137"/>
                    </a:srgbClr>
                  </a:outerShdw>
                </a:effectLst>
                <a:latin typeface="Comic Sans MS" pitchFamily="66" charset="0"/>
              </a:rPr>
              <a:t>= 2km</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509120"/>
            <a:ext cx="9144000" cy="1815882"/>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L'equazione di campo di Einstein,ammette una soluzione ondulatoria per il tensore metrico </a:t>
            </a:r>
            <a:r>
              <a:rPr lang="it-IT" sz="28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g</a:t>
            </a:r>
            <a:r>
              <a:rPr lang="it-IT" sz="2800" baseline="-250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2800" dirty="0" smtClean="0">
                <a:solidFill>
                  <a:schemeClr val="bg1"/>
                </a:solidFill>
                <a:effectLst>
                  <a:outerShdw blurRad="38100" dist="38100" dir="2700000" algn="tl">
                    <a:srgbClr val="000000">
                      <a:alpha val="43137"/>
                    </a:srgbClr>
                  </a:outerShdw>
                </a:effectLst>
                <a:latin typeface="Comic Sans MS" pitchFamily="66" charset="0"/>
              </a:rPr>
              <a:t>, così come avviene per il campo elettromagnetico e le equazioni di Maxwell</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179512" y="44624"/>
            <a:ext cx="8568952"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t>
            </a:r>
            <a:r>
              <a:rPr lang="it-IT" sz="2800" b="1" dirty="0" smtClean="0">
                <a:solidFill>
                  <a:srgbClr val="FFC000"/>
                </a:solidFill>
                <a:effectLst>
                  <a:outerShdw blurRad="38100" dist="38100" dir="2700000" algn="tl">
                    <a:srgbClr val="000000">
                      <a:alpha val="43137"/>
                    </a:srgbClr>
                  </a:outerShdw>
                </a:effectLst>
                <a:latin typeface="Comic Sans MS" pitchFamily="66" charset="0"/>
              </a:rPr>
              <a:t>onda gravitazionale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è una deformazione della curvatura dello spaziotempo che si propaga come un'onda. L'esistenza delle onde gravitazionali fu prevista nel 1916 da Albert Einstein sulla base della sua teoria della relatività generale: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0" y="3068960"/>
            <a:ext cx="9144000" cy="954107"/>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La materia dice allo spaziotempo come incurvarsi, e lo spazio curvo dice alla materia come muoversi </a:t>
            </a:r>
            <a:endParaRPr lang="it-IT" sz="28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0" y="2348880"/>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R</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½ 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R + </a:t>
            </a:r>
            <a:r>
              <a:rPr lang="it-IT" sz="32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 (8G/c</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4</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T</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endParaRPr lang="it-IT" sz="3200" baseline="-25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4581128"/>
            <a:ext cx="9144000"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Le onde gravitazionali possono essere quindi considerate a tutti gli effetti una forma                   di </a:t>
            </a:r>
            <a:r>
              <a:rPr lang="it-IT" sz="2800" i="1" dirty="0" smtClean="0">
                <a:solidFill>
                  <a:srgbClr val="FFC000"/>
                </a:solidFill>
                <a:effectLst>
                  <a:outerShdw blurRad="38100" dist="38100" dir="2700000" algn="tl">
                    <a:srgbClr val="000000">
                      <a:alpha val="43137"/>
                    </a:srgbClr>
                  </a:outerShdw>
                </a:effectLst>
                <a:latin typeface="Comic Sans MS" pitchFamily="66" charset="0"/>
              </a:rPr>
              <a:t>radiazione gravitazionale</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179512" y="44624"/>
            <a:ext cx="8568952"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t>
            </a:r>
            <a:r>
              <a:rPr lang="it-IT" sz="2800" b="1" dirty="0" smtClean="0">
                <a:solidFill>
                  <a:srgbClr val="FFC000"/>
                </a:solidFill>
                <a:effectLst>
                  <a:outerShdw blurRad="38100" dist="38100" dir="2700000" algn="tl">
                    <a:srgbClr val="000000">
                      <a:alpha val="43137"/>
                    </a:srgbClr>
                  </a:outerShdw>
                </a:effectLst>
                <a:latin typeface="Comic Sans MS" pitchFamily="66" charset="0"/>
              </a:rPr>
              <a:t>onda gravitazionale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è una deformazione della curvatura dello spaziotempo che si propaga come un'onda. L'esistenza delle onde gravitazionali fu prevista nel 1916 da Albert Einstein sulla base della sua teoria della relatività generale: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0" y="3068960"/>
            <a:ext cx="9144000" cy="954107"/>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La materia dice allo spaziotempo come incurvarsi, e lo spazio curvo dice alla materia come muoversi </a:t>
            </a:r>
            <a:endParaRPr lang="it-IT" sz="28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8" name="CasellaDiTesto 7"/>
          <p:cNvSpPr txBox="1"/>
          <p:nvPr/>
        </p:nvSpPr>
        <p:spPr>
          <a:xfrm>
            <a:off x="0" y="2348880"/>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R</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½ 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R + </a:t>
            </a:r>
            <a:r>
              <a:rPr lang="it-IT" sz="32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 (8G/c</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4</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T</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endParaRPr lang="it-IT" sz="3200" baseline="-25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4624"/>
            <a:ext cx="8568952"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t>
            </a:r>
            <a:r>
              <a:rPr lang="it-IT" sz="2800" b="1" dirty="0" smtClean="0">
                <a:solidFill>
                  <a:srgbClr val="FFC000"/>
                </a:solidFill>
                <a:effectLst>
                  <a:outerShdw blurRad="38100" dist="38100" dir="2700000" algn="tl">
                    <a:srgbClr val="000000">
                      <a:alpha val="43137"/>
                    </a:srgbClr>
                  </a:outerShdw>
                </a:effectLst>
                <a:latin typeface="Comic Sans MS" pitchFamily="66" charset="0"/>
              </a:rPr>
              <a:t>onda gravitazionale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è una deformazione della curvatura dello spaziotempo che si propaga come un'onda. L'esistenza delle onde gravitazionali fu prevista nel 1916 da Albert Einstein sulla base della sua teoria della relatività generale: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0" y="3068960"/>
            <a:ext cx="9144000" cy="954107"/>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La materia dice allo spaziotempo come incurvarsi, e lo spazio curvo dice alla materia come muoversi </a:t>
            </a:r>
            <a:endParaRPr lang="it-IT" sz="28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0" y="2348880"/>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R</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½ 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R + </a:t>
            </a:r>
            <a:r>
              <a:rPr lang="it-IT" sz="32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 (8G/c</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4</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T</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endParaRPr lang="it-IT" sz="3200" baseline="-25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72008" y="4077072"/>
            <a:ext cx="4067944" cy="2677656"/>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Al passaggio di un'onda gravitazionale, la curvatura dello spaziotempo si </a:t>
            </a:r>
            <a:r>
              <a:rPr lang="it-IT" sz="2800" dirty="0" smtClean="0">
                <a:solidFill>
                  <a:srgbClr val="FFC000"/>
                </a:solidFill>
                <a:effectLst>
                  <a:outerShdw blurRad="38100" dist="38100" dir="2700000" algn="tl">
                    <a:srgbClr val="000000">
                      <a:alpha val="43137"/>
                    </a:srgbClr>
                  </a:outerShdw>
                </a:effectLst>
                <a:latin typeface="Comic Sans MS" pitchFamily="66" charset="0"/>
              </a:rPr>
              <a:t>contrae ed espande </a:t>
            </a:r>
            <a:r>
              <a:rPr lang="it-IT" sz="2800" dirty="0" smtClean="0">
                <a:solidFill>
                  <a:schemeClr val="bg1"/>
                </a:solidFill>
                <a:effectLst>
                  <a:outerShdw blurRad="38100" dist="38100" dir="2700000" algn="tl">
                    <a:srgbClr val="000000">
                      <a:alpha val="43137"/>
                    </a:srgbClr>
                  </a:outerShdw>
                </a:effectLst>
                <a:latin typeface="Comic Sans MS" pitchFamily="66" charset="0"/>
              </a:rPr>
              <a:t>ritmicamente.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82946" name="Picture 2" descr="C:\Users\Utente\Documents\fisica\associazione\seminari\materia e energia oscura\ligo\02 segnali h.jpg"/>
          <p:cNvPicPr>
            <a:picLocks noChangeAspect="1" noChangeArrowheads="1"/>
          </p:cNvPicPr>
          <p:nvPr/>
        </p:nvPicPr>
        <p:blipFill>
          <a:blip r:embed="rId3" cstate="print"/>
          <a:srcRect/>
          <a:stretch>
            <a:fillRect/>
          </a:stretch>
        </p:blipFill>
        <p:spPr bwMode="auto">
          <a:xfrm>
            <a:off x="4223568" y="4293096"/>
            <a:ext cx="4740920" cy="211687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82946"/>
                                        </p:tgtEl>
                                        <p:attrNameLst>
                                          <p:attrName>style.visibility</p:attrName>
                                        </p:attrNameLst>
                                      </p:cBhvr>
                                      <p:to>
                                        <p:strVal val="visible"/>
                                      </p:to>
                                    </p:set>
                                    <p:anim calcmode="lin" valueType="num">
                                      <p:cBhvr>
                                        <p:cTn id="11" dur="3000" fill="hold"/>
                                        <p:tgtEl>
                                          <p:spTgt spid="82946"/>
                                        </p:tgtEl>
                                        <p:attrNameLst>
                                          <p:attrName>ppt_w</p:attrName>
                                        </p:attrNameLst>
                                      </p:cBhvr>
                                      <p:tavLst>
                                        <p:tav tm="0">
                                          <p:val>
                                            <p:fltVal val="0"/>
                                          </p:val>
                                        </p:tav>
                                        <p:tav tm="100000">
                                          <p:val>
                                            <p:strVal val="#ppt_w"/>
                                          </p:val>
                                        </p:tav>
                                      </p:tavLst>
                                    </p:anim>
                                    <p:anim calcmode="lin" valueType="num">
                                      <p:cBhvr>
                                        <p:cTn id="12" dur="3000" fill="hold"/>
                                        <p:tgtEl>
                                          <p:spTgt spid="82946"/>
                                        </p:tgtEl>
                                        <p:attrNameLst>
                                          <p:attrName>ppt_h</p:attrName>
                                        </p:attrNameLst>
                                      </p:cBhvr>
                                      <p:tavLst>
                                        <p:tav tm="0">
                                          <p:val>
                                            <p:fltVal val="0"/>
                                          </p:val>
                                        </p:tav>
                                        <p:tav tm="100000">
                                          <p:val>
                                            <p:strVal val="#ppt_h"/>
                                          </p:val>
                                        </p:tav>
                                      </p:tavLst>
                                    </p:anim>
                                    <p:animEffect transition="in" filter="fade">
                                      <p:cBhvr>
                                        <p:cTn id="13" dur="3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4624"/>
            <a:ext cx="8568952"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t>
            </a:r>
            <a:r>
              <a:rPr lang="it-IT" sz="2800" b="1" dirty="0" smtClean="0">
                <a:solidFill>
                  <a:srgbClr val="FFC000"/>
                </a:solidFill>
                <a:effectLst>
                  <a:outerShdw blurRad="38100" dist="38100" dir="2700000" algn="tl">
                    <a:srgbClr val="000000">
                      <a:alpha val="43137"/>
                    </a:srgbClr>
                  </a:outerShdw>
                </a:effectLst>
                <a:latin typeface="Comic Sans MS" pitchFamily="66" charset="0"/>
              </a:rPr>
              <a:t>onda gravitazionale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è una deformazione della curvatura dello spaziotempo che si propaga come un'onda. L'esistenza delle onde gravitazionali fu prevista nel 1916 da Albert Einstein sulla base della sua teoria della relatività generale:</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0" y="3068960"/>
            <a:ext cx="9144000" cy="954107"/>
          </a:xfrm>
          <a:prstGeom prst="rect">
            <a:avLst/>
          </a:prstGeom>
          <a:noFill/>
        </p:spPr>
        <p:txBody>
          <a:bodyPr wrap="square" rtlCol="0">
            <a:spAutoFit/>
          </a:bodyPr>
          <a:lstStyle/>
          <a:p>
            <a:pPr algn="ctr"/>
            <a:r>
              <a:rPr lang="it-IT" sz="2800" i="1" dirty="0" smtClean="0">
                <a:solidFill>
                  <a:srgbClr val="FFC000"/>
                </a:solidFill>
                <a:effectLst>
                  <a:outerShdw blurRad="38100" dist="38100" dir="2700000" algn="tl">
                    <a:srgbClr val="000000">
                      <a:alpha val="43137"/>
                    </a:srgbClr>
                  </a:outerShdw>
                </a:effectLst>
                <a:latin typeface="Comic Sans MS" pitchFamily="66" charset="0"/>
              </a:rPr>
              <a:t>La materia dice allo spaziotempo come incurvarsi, e lo spazio curvo dice alla materia come muoversi </a:t>
            </a:r>
            <a:endParaRPr lang="it-IT" sz="28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0" y="2348880"/>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R</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 </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½ 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R + </a:t>
            </a:r>
            <a:r>
              <a:rPr lang="it-IT" sz="3200" dirty="0" smtClean="0">
                <a:solidFill>
                  <a:srgbClr val="FFC000"/>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g</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 (8G/c</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4</a:t>
            </a:r>
            <a:r>
              <a:rPr lang="it-IT" sz="32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 T</a:t>
            </a:r>
            <a:r>
              <a:rPr lang="it-IT" sz="3200" baseline="-25000" dirty="0" smtClean="0">
                <a:solidFill>
                  <a:schemeClr val="bg1"/>
                </a:solidFill>
                <a:effectLst>
                  <a:outerShdw blurRad="38100" dist="38100" dir="2700000" algn="tl">
                    <a:srgbClr val="000000">
                      <a:alpha val="43137"/>
                    </a:srgbClr>
                  </a:outerShdw>
                </a:effectLst>
                <a:latin typeface="Comic Sans MS" pitchFamily="66" charset="0"/>
                <a:cs typeface="Times New Roman"/>
                <a:sym typeface="Symbol"/>
              </a:rPr>
              <a:t></a:t>
            </a:r>
            <a:endParaRPr lang="it-IT" sz="3200" baseline="-25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72008" y="4206567"/>
            <a:ext cx="4067944" cy="2246769"/>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E corrispondentemente </a:t>
            </a:r>
            <a:r>
              <a:rPr lang="it-IT" sz="2800" dirty="0" smtClean="0">
                <a:solidFill>
                  <a:srgbClr val="FFC000"/>
                </a:solidFill>
                <a:effectLst>
                  <a:outerShdw blurRad="38100" dist="38100" dir="2700000" algn="tl">
                    <a:srgbClr val="000000">
                      <a:alpha val="43137"/>
                    </a:srgbClr>
                  </a:outerShdw>
                </a:effectLst>
                <a:latin typeface="Comic Sans MS" pitchFamily="66" charset="0"/>
              </a:rPr>
              <a:t>si deformano i corpi materiali</a:t>
            </a:r>
            <a:r>
              <a:rPr lang="it-IT" sz="2800" dirty="0" smtClean="0">
                <a:solidFill>
                  <a:schemeClr val="bg1"/>
                </a:solidFill>
                <a:effectLst>
                  <a:outerShdw blurRad="38100" dist="38100" dir="2700000" algn="tl">
                    <a:srgbClr val="000000">
                      <a:alpha val="43137"/>
                    </a:srgbClr>
                  </a:outerShdw>
                </a:effectLst>
                <a:latin typeface="Comic Sans MS" pitchFamily="66" charset="0"/>
              </a:rPr>
              <a:t> sui quali incide l’onda gravitazionale</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pic>
        <p:nvPicPr>
          <p:cNvPr id="82946" name="Picture 2" descr="C:\Users\Utente\Documents\fisica\associazione\seminari\materia e energia oscura\ligo\02 segnali h.jpg"/>
          <p:cNvPicPr>
            <a:picLocks noChangeAspect="1" noChangeArrowheads="1"/>
          </p:cNvPicPr>
          <p:nvPr/>
        </p:nvPicPr>
        <p:blipFill>
          <a:blip r:embed="rId3" cstate="print"/>
          <a:srcRect/>
          <a:stretch>
            <a:fillRect/>
          </a:stretch>
        </p:blipFill>
        <p:spPr bwMode="auto">
          <a:xfrm>
            <a:off x="4223568" y="4293096"/>
            <a:ext cx="4740920" cy="211687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51937"/>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Apparato Sperimentale</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4211960" y="1683965"/>
            <a:ext cx="4860032"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L’apparato è un “</a:t>
            </a:r>
            <a:r>
              <a:rPr lang="it-IT" sz="2800" i="1" dirty="0" smtClean="0">
                <a:solidFill>
                  <a:srgbClr val="FFC000"/>
                </a:solidFill>
                <a:effectLst>
                  <a:outerShdw blurRad="38100" dist="38100" dir="2700000" algn="tl">
                    <a:srgbClr val="000000">
                      <a:alpha val="43137"/>
                    </a:srgbClr>
                  </a:outerShdw>
                </a:effectLst>
                <a:latin typeface="Comic Sans MS" pitchFamily="66" charset="0"/>
              </a:rPr>
              <a:t>interferometro </a:t>
            </a:r>
            <a:r>
              <a:rPr lang="it-IT" sz="2800" i="1" dirty="0" err="1" smtClean="0">
                <a:solidFill>
                  <a:srgbClr val="FFC000"/>
                </a:solidFill>
                <a:effectLst>
                  <a:outerShdw blurRad="38100" dist="38100" dir="2700000" algn="tl">
                    <a:srgbClr val="000000">
                      <a:alpha val="43137"/>
                    </a:srgbClr>
                  </a:outerShdw>
                </a:effectLst>
                <a:latin typeface="Comic Sans MS" pitchFamily="66" charset="0"/>
              </a:rPr>
              <a:t>Michelson</a:t>
            </a:r>
            <a:r>
              <a:rPr lang="it-IT" sz="2800" dirty="0" smtClean="0">
                <a:solidFill>
                  <a:schemeClr val="bg1"/>
                </a:solidFill>
                <a:effectLst>
                  <a:outerShdw blurRad="38100" dist="38100" dir="2700000" algn="tl">
                    <a:srgbClr val="000000">
                      <a:alpha val="43137"/>
                    </a:srgbClr>
                  </a:outerShdw>
                </a:effectLst>
                <a:latin typeface="Comic Sans MS" pitchFamily="66" charset="0"/>
              </a:rPr>
              <a:t>” con bracci di 4 km</a:t>
            </a:r>
            <a:endParaRPr lang="it-IT" sz="2800" dirty="0"/>
          </a:p>
        </p:txBody>
      </p:sp>
      <p:pic>
        <p:nvPicPr>
          <p:cNvPr id="5" name="Picture 3" descr="C:\Users\Utente\Documents\fisica\associazione\seminari\materia e energia oscura\Interferometro-Michelson.png"/>
          <p:cNvPicPr>
            <a:picLocks noChangeAspect="1" noChangeArrowheads="1"/>
          </p:cNvPicPr>
          <p:nvPr/>
        </p:nvPicPr>
        <p:blipFill>
          <a:blip r:embed="rId3" cstate="print"/>
          <a:srcRect/>
          <a:stretch>
            <a:fillRect/>
          </a:stretch>
        </p:blipFill>
        <p:spPr bwMode="auto">
          <a:xfrm>
            <a:off x="179512" y="1340768"/>
            <a:ext cx="3905888" cy="3569381"/>
          </a:xfrm>
          <a:prstGeom prst="rect">
            <a:avLst/>
          </a:prstGeom>
          <a:noFill/>
        </p:spPr>
      </p:pic>
      <p:pic>
        <p:nvPicPr>
          <p:cNvPr id="6" name="Picture 4" descr="C:\Users\Utente\Documents\fisica\associazione\seminari\materia e energia oscura\Michelson_Interferometer_Red_Laser_Interference.jpg"/>
          <p:cNvPicPr>
            <a:picLocks noChangeAspect="1" noChangeArrowheads="1"/>
          </p:cNvPicPr>
          <p:nvPr/>
        </p:nvPicPr>
        <p:blipFill>
          <a:blip r:embed="rId4" cstate="print"/>
          <a:srcRect/>
          <a:stretch>
            <a:fillRect/>
          </a:stretch>
        </p:blipFill>
        <p:spPr bwMode="auto">
          <a:xfrm>
            <a:off x="5868144" y="3717032"/>
            <a:ext cx="3168352" cy="2799224"/>
          </a:xfrm>
          <a:prstGeom prst="rect">
            <a:avLst/>
          </a:prstGeom>
          <a:noFill/>
        </p:spPr>
      </p:pic>
      <p:sp>
        <p:nvSpPr>
          <p:cNvPr id="7" name="CasellaDiTesto 6"/>
          <p:cNvSpPr txBox="1"/>
          <p:nvPr/>
        </p:nvSpPr>
        <p:spPr>
          <a:xfrm>
            <a:off x="0" y="5013176"/>
            <a:ext cx="5868144" cy="1815882"/>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Una variazione relativa della lunghezza dei bracci comporta uno scorrimento delle           </a:t>
            </a:r>
            <a:r>
              <a:rPr lang="it-IT" sz="2800" dirty="0" smtClean="0">
                <a:solidFill>
                  <a:srgbClr val="FF0000"/>
                </a:solidFill>
                <a:effectLst>
                  <a:outerShdw blurRad="38100" dist="38100" dir="2700000" algn="tl">
                    <a:srgbClr val="000000">
                      <a:alpha val="43137"/>
                    </a:srgbClr>
                  </a:outerShdw>
                </a:effectLst>
                <a:latin typeface="Comic Sans MS" pitchFamily="66" charset="0"/>
              </a:rPr>
              <a:t>frange di interferenza </a:t>
            </a:r>
            <a:endParaRPr lang="it-IT" sz="2800" dirty="0">
              <a:solidFill>
                <a:srgbClr val="FF0000"/>
              </a:solidFill>
            </a:endParaRPr>
          </a:p>
        </p:txBody>
      </p:sp>
      <p:cxnSp>
        <p:nvCxnSpPr>
          <p:cNvPr id="10" name="Connettore 2 9"/>
          <p:cNvCxnSpPr/>
          <p:nvPr/>
        </p:nvCxnSpPr>
        <p:spPr>
          <a:xfrm flipV="1">
            <a:off x="5076056" y="5517232"/>
            <a:ext cx="1584176" cy="100811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3000" fill="hold"/>
                                        <p:tgtEl>
                                          <p:spTgt spid="5"/>
                                        </p:tgtEl>
                                        <p:attrNameLst>
                                          <p:attrName>ppt_w</p:attrName>
                                        </p:attrNameLst>
                                      </p:cBhvr>
                                      <p:tavLst>
                                        <p:tav tm="0">
                                          <p:val>
                                            <p:strVal val="#ppt_w*0.70"/>
                                          </p:val>
                                        </p:tav>
                                        <p:tav tm="100000">
                                          <p:val>
                                            <p:strVal val="#ppt_w"/>
                                          </p:val>
                                        </p:tav>
                                      </p:tavLst>
                                    </p:anim>
                                    <p:anim calcmode="lin" valueType="num">
                                      <p:cBhvr>
                                        <p:cTn id="16" dur="3000" fill="hold"/>
                                        <p:tgtEl>
                                          <p:spTgt spid="5"/>
                                        </p:tgtEl>
                                        <p:attrNameLst>
                                          <p:attrName>ppt_h</p:attrName>
                                        </p:attrNameLst>
                                      </p:cBhvr>
                                      <p:tavLst>
                                        <p:tav tm="0">
                                          <p:val>
                                            <p:strVal val="#ppt_h"/>
                                          </p:val>
                                        </p:tav>
                                        <p:tav tm="100000">
                                          <p:val>
                                            <p:strVal val="#ppt_h"/>
                                          </p:val>
                                        </p:tav>
                                      </p:tavLst>
                                    </p:anim>
                                    <p:animEffect transition="in" filter="fade">
                                      <p:cBhvr>
                                        <p:cTn id="17" dur="3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4624"/>
            <a:ext cx="8568952"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Vediamo con più attenzione i segnali e perché è stato possibile interpretarlo come la fusione di due buchi neri</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026" name="Picture 2" descr="C:\Users\Utente\Documents\fisica\associazione\seminari\materia e energia oscura\ligo\img241.jpg"/>
          <p:cNvPicPr>
            <a:picLocks noChangeAspect="1" noChangeArrowheads="1"/>
          </p:cNvPicPr>
          <p:nvPr/>
        </p:nvPicPr>
        <p:blipFill>
          <a:blip r:embed="rId3" cstate="print"/>
          <a:srcRect/>
          <a:stretch>
            <a:fillRect/>
          </a:stretch>
        </p:blipFill>
        <p:spPr bwMode="auto">
          <a:xfrm>
            <a:off x="1331640" y="1556792"/>
            <a:ext cx="6227763" cy="492283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ppt_w</p:attrName>
                                        </p:attrNameLst>
                                      </p:cBhvr>
                                      <p:tavLst>
                                        <p:tav tm="0">
                                          <p:val>
                                            <p:fltVal val="0"/>
                                          </p:val>
                                        </p:tav>
                                        <p:tav tm="100000">
                                          <p:val>
                                            <p:strVal val="#ppt_w"/>
                                          </p:val>
                                        </p:tav>
                                      </p:tavLst>
                                    </p:anim>
                                    <p:anim calcmode="lin" valueType="num">
                                      <p:cBhvr>
                                        <p:cTn id="13" dur="2000" fill="hold"/>
                                        <p:tgtEl>
                                          <p:spTgt spid="1026"/>
                                        </p:tgtEl>
                                        <p:attrNameLst>
                                          <p:attrName>ppt_h</p:attrName>
                                        </p:attrNameLst>
                                      </p:cBhvr>
                                      <p:tavLst>
                                        <p:tav tm="0">
                                          <p:val>
                                            <p:fltVal val="0"/>
                                          </p:val>
                                        </p:tav>
                                        <p:tav tm="100000">
                                          <p:val>
                                            <p:strVal val="#ppt_h"/>
                                          </p:val>
                                        </p:tav>
                                      </p:tavLst>
                                    </p:anim>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4624"/>
            <a:ext cx="8568952"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Vediamo con più attenzione i segnali e perché è stato possibile interpretarlo come la fusione di due buchi neri</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2050" name="Picture 2" descr="C:\Users\Utente\Documents\fisica\associazione\seminari\materia e energia oscura\ligo\img242.jpg"/>
          <p:cNvPicPr>
            <a:picLocks noChangeAspect="1" noChangeArrowheads="1"/>
          </p:cNvPicPr>
          <p:nvPr/>
        </p:nvPicPr>
        <p:blipFill>
          <a:blip r:embed="rId3" cstate="print"/>
          <a:srcRect/>
          <a:stretch>
            <a:fillRect/>
          </a:stretch>
        </p:blipFill>
        <p:spPr bwMode="auto">
          <a:xfrm>
            <a:off x="323528" y="1412776"/>
            <a:ext cx="5671480" cy="5319267"/>
          </a:xfrm>
          <a:prstGeom prst="rect">
            <a:avLst/>
          </a:prstGeom>
          <a:noFill/>
        </p:spPr>
      </p:pic>
      <p:sp>
        <p:nvSpPr>
          <p:cNvPr id="5" name="CasellaDiTesto 4"/>
          <p:cNvSpPr txBox="1"/>
          <p:nvPr/>
        </p:nvSpPr>
        <p:spPr>
          <a:xfrm>
            <a:off x="6012160" y="3420289"/>
            <a:ext cx="2952328"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T </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a:t>
            </a:r>
            <a:r>
              <a:rPr lang="it-IT" sz="3200" dirty="0" err="1" smtClean="0">
                <a:solidFill>
                  <a:schemeClr val="bg1"/>
                </a:solidFill>
                <a:effectLst>
                  <a:outerShdw blurRad="38100" dist="38100" dir="2700000" algn="tl">
                    <a:srgbClr val="000000">
                      <a:alpha val="43137"/>
                    </a:srgbClr>
                  </a:outerShdw>
                </a:effectLst>
                <a:latin typeface="Comic Sans MS" pitchFamily="66" charset="0"/>
                <a:sym typeface="Symbol"/>
              </a:rPr>
              <a:t>cost</a:t>
            </a:r>
            <a:r>
              <a:rPr lang="it-IT" sz="3200" dirty="0" smtClean="0">
                <a:solidFill>
                  <a:schemeClr val="bg1"/>
                </a:solidFill>
                <a:effectLst>
                  <a:outerShdw blurRad="38100" dist="38100" dir="2700000" algn="tl">
                    <a:srgbClr val="000000">
                      <a:alpha val="43137"/>
                    </a:srgbClr>
                  </a:outerShdw>
                </a:effectLst>
                <a:latin typeface="Comic Sans MS" pitchFamily="66" charset="0"/>
                <a:sym typeface="Symbol"/>
              </a:rPr>
              <a:t> x R</a:t>
            </a:r>
            <a:r>
              <a:rPr lang="it-IT" sz="3200" baseline="30000" dirty="0" smtClean="0">
                <a:solidFill>
                  <a:schemeClr val="bg1"/>
                </a:solidFill>
                <a:effectLst>
                  <a:outerShdw blurRad="38100" dist="38100" dir="2700000" algn="tl">
                    <a:srgbClr val="000000">
                      <a:alpha val="43137"/>
                    </a:srgbClr>
                  </a:outerShdw>
                </a:effectLst>
                <a:latin typeface="Comic Sans MS" pitchFamily="66" charset="0"/>
                <a:sym typeface="Symbol"/>
              </a:rPr>
              <a:t>3/2</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6012160" y="4509120"/>
            <a:ext cx="3131840" cy="1631216"/>
          </a:xfrm>
          <a:prstGeom prst="rect">
            <a:avLst/>
          </a:prstGeom>
          <a:noFill/>
        </p:spPr>
        <p:txBody>
          <a:bodyPr wrap="square" rtlCol="0">
            <a:spAutoFit/>
          </a:bodyPr>
          <a:lstStyle/>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D/R</a:t>
            </a:r>
            <a:r>
              <a:rPr lang="it-IT" sz="2800" baseline="-25000" dirty="0" smtClean="0">
                <a:solidFill>
                  <a:srgbClr val="FFC000"/>
                </a:solidFill>
                <a:effectLst>
                  <a:outerShdw blurRad="38100" dist="38100" dir="2700000" algn="tl">
                    <a:srgbClr val="000000">
                      <a:alpha val="43137"/>
                    </a:srgbClr>
                  </a:outerShdw>
                </a:effectLst>
                <a:latin typeface="Comic Sans MS" pitchFamily="66" charset="0"/>
              </a:rPr>
              <a:t>S</a:t>
            </a:r>
          </a:p>
          <a:p>
            <a:pPr algn="ctr"/>
            <a:endParaRPr lang="it-IT" sz="2400" baseline="-25000"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R</a:t>
            </a:r>
            <a:r>
              <a:rPr lang="it-IT" sz="2800" baseline="-25000" dirty="0" smtClean="0">
                <a:solidFill>
                  <a:schemeClr val="bg1"/>
                </a:solidFill>
                <a:effectLst>
                  <a:outerShdw blurRad="38100" dist="38100" dir="2700000" algn="tl">
                    <a:srgbClr val="000000">
                      <a:alpha val="43137"/>
                    </a:srgbClr>
                  </a:outerShdw>
                </a:effectLst>
                <a:latin typeface="Comic Sans MS" pitchFamily="66" charset="0"/>
              </a:rPr>
              <a:t>S </a:t>
            </a:r>
            <a:r>
              <a:rPr lang="it-IT" sz="2800" dirty="0" smtClean="0">
                <a:solidFill>
                  <a:schemeClr val="bg1"/>
                </a:solidFill>
                <a:effectLst>
                  <a:outerShdw blurRad="38100" dist="38100" dir="2700000" algn="tl">
                    <a:srgbClr val="000000">
                      <a:alpha val="43137"/>
                    </a:srgbClr>
                  </a:outerShdw>
                </a:effectLst>
                <a:latin typeface="Comic Sans MS" pitchFamily="66" charset="0"/>
              </a:rPr>
              <a:t>= Raggio di </a:t>
            </a:r>
            <a:r>
              <a:rPr lang="it-IT" sz="2800" dirty="0" err="1" smtClean="0">
                <a:solidFill>
                  <a:schemeClr val="bg1"/>
                </a:solidFill>
                <a:effectLst>
                  <a:outerShdw blurRad="38100" dist="38100" dir="2700000" algn="tl">
                    <a:srgbClr val="000000">
                      <a:alpha val="43137"/>
                    </a:srgbClr>
                  </a:outerShdw>
                </a:effectLst>
                <a:latin typeface="Comic Sans MS" pitchFamily="66" charset="0"/>
              </a:rPr>
              <a:t>Schwarzschild</a:t>
            </a:r>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p:txBody>
      </p:sp>
      <p:cxnSp>
        <p:nvCxnSpPr>
          <p:cNvPr id="8" name="Connettore 2 7"/>
          <p:cNvCxnSpPr/>
          <p:nvPr/>
        </p:nvCxnSpPr>
        <p:spPr>
          <a:xfrm flipH="1">
            <a:off x="5796136" y="4869160"/>
            <a:ext cx="1224136" cy="576064"/>
          </a:xfrm>
          <a:prstGeom prst="straightConnector1">
            <a:avLst/>
          </a:prstGeom>
          <a:ln w="412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16632"/>
            <a:ext cx="7416824" cy="769441"/>
          </a:xfrm>
          <a:prstGeom prst="rect">
            <a:avLst/>
          </a:prstGeom>
          <a:noFill/>
        </p:spPr>
        <p:txBody>
          <a:bodyPr wrap="square" rtlCol="0">
            <a:spAutoFit/>
          </a:bodyPr>
          <a:lstStyle/>
          <a:p>
            <a:pPr algn="ctr"/>
            <a:r>
              <a:rPr lang="it-IT" sz="4400" dirty="0" smtClean="0">
                <a:solidFill>
                  <a:schemeClr val="bg1"/>
                </a:solidFill>
                <a:effectLst>
                  <a:outerShdw blurRad="38100" dist="38100" dir="2700000" algn="tl">
                    <a:srgbClr val="000000">
                      <a:alpha val="43137"/>
                    </a:srgbClr>
                  </a:outerShdw>
                </a:effectLst>
                <a:latin typeface="Comic Sans MS" pitchFamily="66" charset="0"/>
              </a:rPr>
              <a:t>SOMMARIO</a:t>
            </a:r>
            <a:endParaRPr lang="it-IT" sz="4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791072" y="1124744"/>
            <a:ext cx="7416824" cy="707886"/>
          </a:xfrm>
          <a:prstGeom prst="rect">
            <a:avLst/>
          </a:prstGeom>
          <a:noFill/>
        </p:spPr>
        <p:txBody>
          <a:bodyPr wrap="square" rtlCol="0">
            <a:spAutoFit/>
          </a:bodyPr>
          <a:lstStyle/>
          <a:p>
            <a:pPr marL="742950" indent="-742950">
              <a:buFont typeface="+mj-lt"/>
              <a:buAutoNum type="arabicPeriod"/>
            </a:pPr>
            <a:r>
              <a:rPr lang="it-IT" sz="4000" dirty="0" smtClean="0">
                <a:solidFill>
                  <a:schemeClr val="bg1"/>
                </a:solidFill>
                <a:effectLst>
                  <a:outerShdw blurRad="38100" dist="38100" dir="2700000" algn="tl">
                    <a:srgbClr val="000000">
                      <a:alpha val="43137"/>
                    </a:srgbClr>
                  </a:outerShdw>
                </a:effectLst>
                <a:latin typeface="Comic Sans MS" pitchFamily="66" charset="0"/>
              </a:rPr>
              <a:t>Energia Oscura: perché?</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CasellaDiTesto 3"/>
          <p:cNvSpPr txBox="1"/>
          <p:nvPr/>
        </p:nvSpPr>
        <p:spPr>
          <a:xfrm>
            <a:off x="719064" y="2001034"/>
            <a:ext cx="7416824" cy="707886"/>
          </a:xfrm>
          <a:prstGeom prst="rect">
            <a:avLst/>
          </a:prstGeom>
          <a:noFill/>
        </p:spPr>
        <p:txBody>
          <a:bodyPr wrap="square" rtlCol="0">
            <a:spAutoFit/>
          </a:bodyPr>
          <a:lstStyle/>
          <a:p>
            <a:pPr marL="742950" indent="-742950">
              <a:buFont typeface="+mj-lt"/>
              <a:buAutoNum type="arabicPeriod" startAt="2"/>
            </a:pPr>
            <a:r>
              <a:rPr lang="it-IT" sz="4000" dirty="0" smtClean="0">
                <a:solidFill>
                  <a:schemeClr val="bg1"/>
                </a:solidFill>
                <a:effectLst>
                  <a:outerShdw blurRad="38100" dist="38100" dir="2700000" algn="tl">
                    <a:srgbClr val="000000">
                      <a:alpha val="43137"/>
                    </a:srgbClr>
                  </a:outerShdw>
                </a:effectLst>
                <a:latin typeface="Comic Sans MS" pitchFamily="66" charset="0"/>
              </a:rPr>
              <a:t>Materia Oscura: perché?</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719064" y="2852936"/>
            <a:ext cx="7920880" cy="707886"/>
          </a:xfrm>
          <a:prstGeom prst="rect">
            <a:avLst/>
          </a:prstGeom>
          <a:noFill/>
        </p:spPr>
        <p:txBody>
          <a:bodyPr wrap="square" rtlCol="0">
            <a:spAutoFit/>
          </a:bodyPr>
          <a:lstStyle/>
          <a:p>
            <a:pPr marL="742950" indent="-742950">
              <a:buFont typeface="+mj-lt"/>
              <a:buAutoNum type="arabicPeriod" startAt="3"/>
            </a:pPr>
            <a:r>
              <a:rPr lang="it-IT" sz="4000" dirty="0" smtClean="0">
                <a:solidFill>
                  <a:schemeClr val="bg1"/>
                </a:solidFill>
                <a:effectLst>
                  <a:outerShdw blurRad="38100" dist="38100" dir="2700000" algn="tl">
                    <a:srgbClr val="000000">
                      <a:alpha val="43137"/>
                    </a:srgbClr>
                  </a:outerShdw>
                </a:effectLst>
                <a:latin typeface="Comic Sans MS" pitchFamily="66" charset="0"/>
              </a:rPr>
              <a:t>Ma cosa è l’Energia Oscura?</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720080" y="3789040"/>
            <a:ext cx="8388424" cy="707886"/>
          </a:xfrm>
          <a:prstGeom prst="rect">
            <a:avLst/>
          </a:prstGeom>
          <a:noFill/>
        </p:spPr>
        <p:txBody>
          <a:bodyPr wrap="square" rtlCol="0">
            <a:spAutoFit/>
          </a:bodyPr>
          <a:lstStyle/>
          <a:p>
            <a:pPr marL="742950" indent="-742950">
              <a:buFont typeface="+mj-lt"/>
              <a:buAutoNum type="arabicPeriod" startAt="4"/>
            </a:pPr>
            <a:r>
              <a:rPr lang="it-IT" sz="4000" dirty="0" smtClean="0">
                <a:solidFill>
                  <a:schemeClr val="bg1"/>
                </a:solidFill>
                <a:effectLst>
                  <a:outerShdw blurRad="38100" dist="38100" dir="2700000" algn="tl">
                    <a:srgbClr val="000000">
                      <a:alpha val="43137"/>
                    </a:srgbClr>
                  </a:outerShdw>
                </a:effectLst>
                <a:latin typeface="Comic Sans MS" pitchFamily="66" charset="0"/>
              </a:rPr>
              <a:t>Ma cosa è la Materia Oscura?</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755576" y="4737338"/>
            <a:ext cx="8388424" cy="1938992"/>
          </a:xfrm>
          <a:prstGeom prst="rect">
            <a:avLst/>
          </a:prstGeom>
          <a:noFill/>
        </p:spPr>
        <p:txBody>
          <a:bodyPr wrap="square" rtlCol="0">
            <a:spAutoFit/>
          </a:bodyPr>
          <a:lstStyle/>
          <a:p>
            <a:pPr marL="742950" indent="-742950">
              <a:buFont typeface="+mj-lt"/>
              <a:buAutoNum type="arabicPeriod" startAt="5"/>
            </a:pPr>
            <a:r>
              <a:rPr lang="it-IT" sz="4000" dirty="0" smtClean="0">
                <a:solidFill>
                  <a:schemeClr val="bg1"/>
                </a:solidFill>
                <a:effectLst>
                  <a:outerShdw blurRad="38100" dist="38100" dir="2700000" algn="tl">
                    <a:srgbClr val="000000">
                      <a:alpha val="43137"/>
                    </a:srgbClr>
                  </a:outerShdw>
                </a:effectLst>
                <a:latin typeface="Comic Sans MS" pitchFamily="66" charset="0"/>
              </a:rPr>
              <a:t>Conclusione: come possiamo risolvere i tre problemi del   Big Bang</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ligo\img242.jpg"/>
          <p:cNvPicPr>
            <a:picLocks noChangeAspect="1" noChangeArrowheads="1"/>
          </p:cNvPicPr>
          <p:nvPr/>
        </p:nvPicPr>
        <p:blipFill>
          <a:blip r:embed="rId3" cstate="print"/>
          <a:srcRect/>
          <a:stretch>
            <a:fillRect/>
          </a:stretch>
        </p:blipFill>
        <p:spPr bwMode="auto">
          <a:xfrm>
            <a:off x="323528" y="1412776"/>
            <a:ext cx="5671480" cy="5319267"/>
          </a:xfrm>
          <a:prstGeom prst="rect">
            <a:avLst/>
          </a:prstGeom>
          <a:noFill/>
        </p:spPr>
      </p:pic>
      <p:sp>
        <p:nvSpPr>
          <p:cNvPr id="7" name="CasellaDiTesto 6"/>
          <p:cNvSpPr txBox="1"/>
          <p:nvPr/>
        </p:nvSpPr>
        <p:spPr>
          <a:xfrm>
            <a:off x="6084168" y="404664"/>
            <a:ext cx="2888704" cy="6124754"/>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Nella fusione circa </a:t>
            </a:r>
            <a:r>
              <a:rPr lang="it-IT" sz="2800" dirty="0" smtClean="0">
                <a:solidFill>
                  <a:srgbClr val="FFC000"/>
                </a:solidFill>
                <a:effectLst>
                  <a:outerShdw blurRad="38100" dist="38100" dir="2700000" algn="tl">
                    <a:srgbClr val="000000">
                      <a:alpha val="43137"/>
                    </a:srgbClr>
                  </a:outerShdw>
                </a:effectLst>
                <a:latin typeface="Comic Sans MS" pitchFamily="66" charset="0"/>
              </a:rPr>
              <a:t>3 m</a:t>
            </a:r>
            <a:r>
              <a:rPr lang="it-IT" sz="2800" baseline="-25000" dirty="0" smtClean="0">
                <a:solidFill>
                  <a:srgbClr val="FFC000"/>
                </a:solidFill>
                <a:effectLst>
                  <a:outerShdw blurRad="38100" dist="38100" dir="2700000" algn="tl">
                    <a:srgbClr val="000000">
                      <a:alpha val="43137"/>
                    </a:srgbClr>
                  </a:outerShdw>
                </a:effectLst>
                <a:latin typeface="Comic Sans MS" pitchFamily="66" charset="0"/>
                <a:sym typeface="Wingdings"/>
              </a:rPr>
              <a:t></a:t>
            </a:r>
            <a:r>
              <a:rPr lang="it-IT" sz="2800" dirty="0" smtClean="0">
                <a:solidFill>
                  <a:schemeClr val="bg1"/>
                </a:solidFill>
                <a:effectLst>
                  <a:outerShdw blurRad="38100" dist="38100" dir="2700000" algn="tl">
                    <a:srgbClr val="000000">
                      <a:alpha val="43137"/>
                    </a:srgbClr>
                  </a:outerShdw>
                </a:effectLst>
                <a:latin typeface="Comic Sans MS" pitchFamily="66" charset="0"/>
                <a:sym typeface="Wingdings"/>
              </a:rPr>
              <a:t> si sono trasformate in </a:t>
            </a:r>
            <a:r>
              <a:rPr lang="it-IT" sz="2800" dirty="0" smtClean="0">
                <a:solidFill>
                  <a:srgbClr val="FFC000"/>
                </a:solidFill>
                <a:effectLst>
                  <a:outerShdw blurRad="38100" dist="38100" dir="2700000" algn="tl">
                    <a:srgbClr val="000000">
                      <a:alpha val="43137"/>
                    </a:srgbClr>
                  </a:outerShdw>
                </a:effectLst>
                <a:latin typeface="Comic Sans MS" pitchFamily="66" charset="0"/>
                <a:sym typeface="Wingdings"/>
              </a:rPr>
              <a:t>onde gravitazionali</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con una emissione di potenza di picco </a:t>
            </a:r>
            <a:r>
              <a:rPr lang="it-IT" sz="2800" dirty="0" smtClean="0">
                <a:solidFill>
                  <a:srgbClr val="FFC000"/>
                </a:solidFill>
                <a:effectLst>
                  <a:outerShdw blurRad="38100" dist="38100" dir="2700000" algn="tl">
                    <a:srgbClr val="000000">
                      <a:alpha val="43137"/>
                    </a:srgbClr>
                  </a:outerShdw>
                </a:effectLst>
                <a:latin typeface="Comic Sans MS" pitchFamily="66" charset="0"/>
              </a:rPr>
              <a:t>pari a 50 volte </a:t>
            </a:r>
            <a:r>
              <a:rPr lang="it-IT" sz="2800" dirty="0" smtClean="0">
                <a:solidFill>
                  <a:schemeClr val="bg1"/>
                </a:solidFill>
                <a:effectLst>
                  <a:outerShdw blurRad="38100" dist="38100" dir="2700000" algn="tl">
                    <a:srgbClr val="000000">
                      <a:alpha val="43137"/>
                    </a:srgbClr>
                  </a:outerShdw>
                </a:effectLst>
                <a:latin typeface="Comic Sans MS" pitchFamily="66" charset="0"/>
              </a:rPr>
              <a:t>quella emessa da tutto </a:t>
            </a:r>
            <a:r>
              <a:rPr lang="it-IT" sz="2800" dirty="0" smtClean="0">
                <a:solidFill>
                  <a:srgbClr val="FFC000"/>
                </a:solidFill>
                <a:effectLst>
                  <a:outerShdw blurRad="38100" dist="38100" dir="2700000" algn="tl">
                    <a:srgbClr val="000000">
                      <a:alpha val="43137"/>
                    </a:srgbClr>
                  </a:outerShdw>
                </a:effectLst>
                <a:latin typeface="Comic Sans MS" pitchFamily="66" charset="0"/>
              </a:rPr>
              <a:t>l’Universo visibile</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9534"/>
            <a:ext cx="9144000" cy="107721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Laboratori LIGO</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a:t>
            </a:r>
            <a:r>
              <a:rPr lang="it-IT" sz="3200" dirty="0" err="1" smtClean="0">
                <a:solidFill>
                  <a:schemeClr val="bg1"/>
                </a:solidFill>
                <a:effectLst>
                  <a:outerShdw blurRad="38100" dist="38100" dir="2700000" algn="tl">
                    <a:srgbClr val="000000">
                      <a:alpha val="43137"/>
                    </a:srgbClr>
                  </a:outerShdw>
                </a:effectLst>
                <a:latin typeface="Comic Sans MS" pitchFamily="66" charset="0"/>
              </a:rPr>
              <a:t>Hanford</a:t>
            </a:r>
            <a:r>
              <a:rPr lang="it-IT" sz="3200" dirty="0" smtClean="0">
                <a:solidFill>
                  <a:schemeClr val="bg1"/>
                </a:solidFill>
                <a:effectLst>
                  <a:outerShdw blurRad="38100" dist="38100" dir="2700000" algn="tl">
                    <a:srgbClr val="000000">
                      <a:alpha val="43137"/>
                    </a:srgbClr>
                  </a:outerShdw>
                </a:effectLst>
                <a:latin typeface="Comic Sans MS" pitchFamily="66" charset="0"/>
              </a:rPr>
              <a:t> e </a:t>
            </a:r>
            <a:r>
              <a:rPr lang="en-US" sz="3200" dirty="0" smtClean="0">
                <a:solidFill>
                  <a:schemeClr val="bg1"/>
                </a:solidFill>
                <a:effectLst>
                  <a:outerShdw blurRad="38100" dist="38100" dir="2700000" algn="tl">
                    <a:srgbClr val="000000">
                      <a:alpha val="43137"/>
                    </a:srgbClr>
                  </a:outerShdw>
                </a:effectLst>
                <a:latin typeface="Comic Sans MS" pitchFamily="66" charset="0"/>
              </a:rPr>
              <a:t>Livingston)</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3074" name="Picture 2" descr="C:\Users\Utente\Documents\fisica\associazione\seminari\materia e energia oscura\ligo\img244 r.jpg"/>
          <p:cNvPicPr>
            <a:picLocks noChangeAspect="1" noChangeArrowheads="1"/>
          </p:cNvPicPr>
          <p:nvPr/>
        </p:nvPicPr>
        <p:blipFill>
          <a:blip r:embed="rId3" cstate="print"/>
          <a:srcRect/>
          <a:stretch>
            <a:fillRect/>
          </a:stretch>
        </p:blipFill>
        <p:spPr bwMode="auto">
          <a:xfrm>
            <a:off x="755576" y="1537076"/>
            <a:ext cx="7577120" cy="491626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2000" fill="hold"/>
                                        <p:tgtEl>
                                          <p:spTgt spid="3074"/>
                                        </p:tgtEl>
                                        <p:attrNameLst>
                                          <p:attrName>ppt_w</p:attrName>
                                        </p:attrNameLst>
                                      </p:cBhvr>
                                      <p:tavLst>
                                        <p:tav tm="0">
                                          <p:val>
                                            <p:strVal val="#ppt_w*0.70"/>
                                          </p:val>
                                        </p:tav>
                                        <p:tav tm="100000">
                                          <p:val>
                                            <p:strVal val="#ppt_w"/>
                                          </p:val>
                                        </p:tav>
                                      </p:tavLst>
                                    </p:anim>
                                    <p:anim calcmode="lin" valueType="num">
                                      <p:cBhvr>
                                        <p:cTn id="12" dur="2000" fill="hold"/>
                                        <p:tgtEl>
                                          <p:spTgt spid="3074"/>
                                        </p:tgtEl>
                                        <p:attrNameLst>
                                          <p:attrName>ppt_h</p:attrName>
                                        </p:attrNameLst>
                                      </p:cBhvr>
                                      <p:tavLst>
                                        <p:tav tm="0">
                                          <p:val>
                                            <p:strVal val="#ppt_h"/>
                                          </p:val>
                                        </p:tav>
                                        <p:tav tm="100000">
                                          <p:val>
                                            <p:strVal val="#ppt_h"/>
                                          </p:val>
                                        </p:tav>
                                      </p:tavLst>
                                    </p:anim>
                                    <p:animEffect transition="in" filter="fade">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9534"/>
            <a:ext cx="9144000" cy="107721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Laboratorio LIGO</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a:t>
            </a:r>
            <a:r>
              <a:rPr lang="en-US" sz="3200" dirty="0" smtClean="0">
                <a:solidFill>
                  <a:schemeClr val="bg1"/>
                </a:solidFill>
                <a:effectLst>
                  <a:outerShdw blurRad="38100" dist="38100" dir="2700000" algn="tl">
                    <a:srgbClr val="000000">
                      <a:alpha val="43137"/>
                    </a:srgbClr>
                  </a:outerShdw>
                </a:effectLst>
                <a:latin typeface="Comic Sans MS" pitchFamily="66" charset="0"/>
              </a:rPr>
              <a:t>Livingston)</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4098" name="Picture 2" descr="C:\Users\Utente\Documents\fisica\associazione\seminari\materia e energia oscura\ligo\LIGO-664x446.jpg"/>
          <p:cNvPicPr>
            <a:picLocks noChangeAspect="1" noChangeArrowheads="1"/>
          </p:cNvPicPr>
          <p:nvPr/>
        </p:nvPicPr>
        <p:blipFill>
          <a:blip r:embed="rId3" cstate="print"/>
          <a:srcRect/>
          <a:stretch>
            <a:fillRect/>
          </a:stretch>
        </p:blipFill>
        <p:spPr bwMode="auto">
          <a:xfrm>
            <a:off x="899592" y="1484784"/>
            <a:ext cx="7182717" cy="482453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2000" fill="hold"/>
                                        <p:tgtEl>
                                          <p:spTgt spid="4098"/>
                                        </p:tgtEl>
                                        <p:attrNameLst>
                                          <p:attrName>ppt_w</p:attrName>
                                        </p:attrNameLst>
                                      </p:cBhvr>
                                      <p:tavLst>
                                        <p:tav tm="0">
                                          <p:val>
                                            <p:strVal val="#ppt_w*0.70"/>
                                          </p:val>
                                        </p:tav>
                                        <p:tav tm="100000">
                                          <p:val>
                                            <p:strVal val="#ppt_w"/>
                                          </p:val>
                                        </p:tav>
                                      </p:tavLst>
                                    </p:anim>
                                    <p:anim calcmode="lin" valueType="num">
                                      <p:cBhvr>
                                        <p:cTn id="12" dur="2000" fill="hold"/>
                                        <p:tgtEl>
                                          <p:spTgt spid="4098"/>
                                        </p:tgtEl>
                                        <p:attrNameLst>
                                          <p:attrName>ppt_h</p:attrName>
                                        </p:attrNameLst>
                                      </p:cBhvr>
                                      <p:tavLst>
                                        <p:tav tm="0">
                                          <p:val>
                                            <p:strVal val="#ppt_h"/>
                                          </p:val>
                                        </p:tav>
                                        <p:tav tm="100000">
                                          <p:val>
                                            <p:strVal val="#ppt_h"/>
                                          </p:val>
                                        </p:tav>
                                      </p:tavLst>
                                    </p:anim>
                                    <p:animEffect transition="in" filter="fade">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07904" y="116632"/>
            <a:ext cx="3312368" cy="1384995"/>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Ma quanti sono i ricercatori coinvolti in LIGO?</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4098" name="Picture 2" descr="C:\Users\Utente\Documents\fisica\associazione\seminari\materia e energia oscura\ligo\img245.jpg"/>
          <p:cNvPicPr>
            <a:picLocks noChangeAspect="1" noChangeArrowheads="1"/>
          </p:cNvPicPr>
          <p:nvPr/>
        </p:nvPicPr>
        <p:blipFill>
          <a:blip r:embed="rId3" cstate="print"/>
          <a:srcRect/>
          <a:stretch>
            <a:fillRect/>
          </a:stretch>
        </p:blipFill>
        <p:spPr bwMode="auto">
          <a:xfrm>
            <a:off x="251521" y="44624"/>
            <a:ext cx="3312368" cy="3331811"/>
          </a:xfrm>
          <a:prstGeom prst="rect">
            <a:avLst/>
          </a:prstGeom>
          <a:noFill/>
        </p:spPr>
      </p:pic>
      <p:pic>
        <p:nvPicPr>
          <p:cNvPr id="4099" name="Picture 3" descr="C:\Users\Utente\Documents\fisica\associazione\seminari\materia e energia oscura\ligo\img246.jpg"/>
          <p:cNvPicPr>
            <a:picLocks noChangeAspect="1" noChangeArrowheads="1"/>
          </p:cNvPicPr>
          <p:nvPr/>
        </p:nvPicPr>
        <p:blipFill>
          <a:blip r:embed="rId4" cstate="print"/>
          <a:srcRect/>
          <a:stretch>
            <a:fillRect/>
          </a:stretch>
        </p:blipFill>
        <p:spPr bwMode="auto">
          <a:xfrm>
            <a:off x="4651597" y="1772816"/>
            <a:ext cx="3808835" cy="4897201"/>
          </a:xfrm>
          <a:prstGeom prst="rect">
            <a:avLst/>
          </a:prstGeom>
          <a:noFill/>
        </p:spPr>
      </p:pic>
      <p:pic>
        <p:nvPicPr>
          <p:cNvPr id="4100" name="Picture 4" descr="C:\Users\Utente\Documents\fisica\associazione\seminari\materia e energia oscura\ligo\img247.jpg"/>
          <p:cNvPicPr>
            <a:picLocks noChangeAspect="1" noChangeArrowheads="1"/>
          </p:cNvPicPr>
          <p:nvPr/>
        </p:nvPicPr>
        <p:blipFill>
          <a:blip r:embed="rId5" cstate="print"/>
          <a:srcRect/>
          <a:stretch>
            <a:fillRect/>
          </a:stretch>
        </p:blipFill>
        <p:spPr bwMode="auto">
          <a:xfrm>
            <a:off x="251520" y="3371447"/>
            <a:ext cx="3312368" cy="3369921"/>
          </a:xfrm>
          <a:prstGeom prst="rect">
            <a:avLst/>
          </a:prstGeom>
          <a:noFill/>
        </p:spPr>
      </p:pic>
      <p:sp>
        <p:nvSpPr>
          <p:cNvPr id="9" name="Rettangolo 8"/>
          <p:cNvSpPr/>
          <p:nvPr/>
        </p:nvSpPr>
        <p:spPr>
          <a:xfrm>
            <a:off x="6588224" y="325105"/>
            <a:ext cx="2483768" cy="1015663"/>
          </a:xfrm>
          <a:prstGeom prst="rect">
            <a:avLst/>
          </a:prstGeom>
        </p:spPr>
        <p:txBody>
          <a:bodyPr wrap="square">
            <a:spAutoFit/>
          </a:bodyPr>
          <a:lstStyle/>
          <a:p>
            <a:pPr algn="r"/>
            <a:r>
              <a:rPr lang="it-IT" sz="2000" i="1" dirty="0" smtClean="0">
                <a:solidFill>
                  <a:schemeClr val="bg1"/>
                </a:solidFill>
                <a:effectLst>
                  <a:outerShdw blurRad="38100" dist="38100" dir="2700000" algn="tl">
                    <a:srgbClr val="000000">
                      <a:alpha val="43137"/>
                    </a:srgbClr>
                  </a:outerShdw>
                </a:effectLst>
                <a:latin typeface="Comic Sans MS" pitchFamily="66" charset="0"/>
              </a:rPr>
              <a:t>B. P. Abbott  </a:t>
            </a:r>
            <a:r>
              <a:rPr lang="it-IT" sz="2000" i="1" dirty="0" err="1" smtClean="0">
                <a:solidFill>
                  <a:srgbClr val="FFC000"/>
                </a:solidFill>
                <a:effectLst>
                  <a:outerShdw blurRad="38100" dist="38100" dir="2700000" algn="tl">
                    <a:srgbClr val="000000">
                      <a:alpha val="43137"/>
                    </a:srgbClr>
                  </a:outerShdw>
                </a:effectLst>
                <a:latin typeface="Comic Sans MS" pitchFamily="66" charset="0"/>
              </a:rPr>
              <a:t>et</a:t>
            </a:r>
            <a:r>
              <a:rPr lang="it-IT" sz="2000" i="1" dirty="0" smtClean="0">
                <a:solidFill>
                  <a:srgbClr val="FFC000"/>
                </a:solidFill>
                <a:effectLst>
                  <a:outerShdw blurRad="38100" dist="38100" dir="2700000" algn="tl">
                    <a:srgbClr val="000000">
                      <a:alpha val="43137"/>
                    </a:srgbClr>
                  </a:outerShdw>
                </a:effectLst>
                <a:latin typeface="Comic Sans MS" pitchFamily="66" charset="0"/>
              </a:rPr>
              <a:t> al.</a:t>
            </a:r>
            <a:r>
              <a:rPr lang="it-IT" sz="2000" i="1" dirty="0" smtClean="0">
                <a:solidFill>
                  <a:schemeClr val="bg1"/>
                </a:solidFill>
                <a:effectLst>
                  <a:outerShdw blurRad="38100" dist="38100" dir="2700000" algn="tl">
                    <a:srgbClr val="000000">
                      <a:alpha val="43137"/>
                    </a:srgbClr>
                  </a:outerShdw>
                </a:effectLst>
                <a:latin typeface="Comic Sans MS" pitchFamily="66" charset="0"/>
              </a:rPr>
              <a:t>,</a:t>
            </a:r>
            <a:r>
              <a:rPr lang="it-IT" sz="2000" i="1" dirty="0" smtClean="0">
                <a:solidFill>
                  <a:srgbClr val="FFC000"/>
                </a:solidFill>
                <a:effectLst>
                  <a:outerShdw blurRad="38100" dist="38100" dir="2700000" algn="tl">
                    <a:srgbClr val="000000">
                      <a:alpha val="43137"/>
                    </a:srgbClr>
                  </a:outerShdw>
                </a:effectLst>
                <a:latin typeface="Comic Sans MS" pitchFamily="66" charset="0"/>
              </a:rPr>
              <a:t>                     </a:t>
            </a:r>
            <a:r>
              <a:rPr lang="it-IT" sz="2000" i="1" dirty="0" err="1" smtClean="0">
                <a:solidFill>
                  <a:schemeClr val="bg1"/>
                </a:solidFill>
                <a:effectLst>
                  <a:outerShdw blurRad="38100" dist="38100" dir="2700000" algn="tl">
                    <a:srgbClr val="000000">
                      <a:alpha val="43137"/>
                    </a:srgbClr>
                  </a:outerShdw>
                </a:effectLst>
                <a:latin typeface="Comic Sans MS" pitchFamily="66" charset="0"/>
              </a:rPr>
              <a:t>Phys.Rev.Lett.</a:t>
            </a:r>
            <a:r>
              <a:rPr lang="it-IT" sz="2000" i="1" dirty="0" smtClean="0">
                <a:solidFill>
                  <a:schemeClr val="bg1"/>
                </a:solidFill>
                <a:effectLst>
                  <a:outerShdw blurRad="38100" dist="38100" dir="2700000" algn="tl">
                    <a:srgbClr val="000000">
                      <a:alpha val="43137"/>
                    </a:srgbClr>
                  </a:outerShdw>
                </a:effectLst>
                <a:latin typeface="Comic Sans MS" pitchFamily="66" charset="0"/>
              </a:rPr>
              <a:t> </a:t>
            </a:r>
            <a:r>
              <a:rPr lang="it-IT" sz="2000" b="1" i="1" dirty="0" smtClean="0">
                <a:solidFill>
                  <a:schemeClr val="bg1"/>
                </a:solidFill>
                <a:effectLst>
                  <a:outerShdw blurRad="38100" dist="38100" dir="2700000" algn="tl">
                    <a:srgbClr val="000000">
                      <a:alpha val="43137"/>
                    </a:srgbClr>
                  </a:outerShdw>
                </a:effectLst>
                <a:latin typeface="Comic Sans MS" pitchFamily="66" charset="0"/>
              </a:rPr>
              <a:t>116</a:t>
            </a:r>
            <a:r>
              <a:rPr lang="it-IT" sz="2000" i="1" dirty="0" smtClean="0">
                <a:solidFill>
                  <a:schemeClr val="bg1"/>
                </a:solidFill>
                <a:effectLst>
                  <a:outerShdw blurRad="38100" dist="38100" dir="2700000" algn="tl">
                    <a:srgbClr val="000000">
                      <a:alpha val="43137"/>
                    </a:srgbClr>
                  </a:outerShdw>
                </a:effectLst>
                <a:latin typeface="Comic Sans MS" pitchFamily="66" charset="0"/>
              </a:rPr>
              <a:t>, 061102 (2016)</a:t>
            </a:r>
            <a:endParaRPr lang="it-IT" sz="2000" i="1"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p:cTn id="23" dur="500" fill="hold"/>
                                        <p:tgtEl>
                                          <p:spTgt spid="4099"/>
                                        </p:tgtEl>
                                        <p:attrNameLst>
                                          <p:attrName>ppt_w</p:attrName>
                                        </p:attrNameLst>
                                      </p:cBhvr>
                                      <p:tavLst>
                                        <p:tav tm="0">
                                          <p:val>
                                            <p:fltVal val="0"/>
                                          </p:val>
                                        </p:tav>
                                        <p:tav tm="100000">
                                          <p:val>
                                            <p:strVal val="#ppt_w"/>
                                          </p:val>
                                        </p:tav>
                                      </p:tavLst>
                                    </p:anim>
                                    <p:anim calcmode="lin" valueType="num">
                                      <p:cBhvr>
                                        <p:cTn id="24" dur="500" fill="hold"/>
                                        <p:tgtEl>
                                          <p:spTgt spid="4099"/>
                                        </p:tgtEl>
                                        <p:attrNameLst>
                                          <p:attrName>ppt_h</p:attrName>
                                        </p:attrNameLst>
                                      </p:cBhvr>
                                      <p:tavLst>
                                        <p:tav tm="0">
                                          <p:val>
                                            <p:fltVal val="0"/>
                                          </p:val>
                                        </p:tav>
                                        <p:tav tm="100000">
                                          <p:val>
                                            <p:strVal val="#ppt_h"/>
                                          </p:val>
                                        </p:tav>
                                      </p:tavLst>
                                    </p:anim>
                                    <p:animEffect transition="in" filter="fade">
                                      <p:cBhvr>
                                        <p:cTn id="25" dur="500"/>
                                        <p:tgtEl>
                                          <p:spTgt spid="4099"/>
                                        </p:tgtEl>
                                      </p:cBhvr>
                                    </p:animEffect>
                                  </p:childTnLst>
                                </p:cTn>
                              </p:par>
                            </p:childTnLst>
                          </p:cTn>
                        </p:par>
                        <p:par>
                          <p:cTn id="26" fill="hold">
                            <p:stCondLst>
                              <p:cond delay="1000"/>
                            </p:stCondLst>
                            <p:childTnLst>
                              <p:par>
                                <p:cTn id="27" presetID="53" presetClass="entr" presetSubtype="0" fill="hold" nodeType="afterEffect">
                                  <p:stCondLst>
                                    <p:cond delay="0"/>
                                  </p:stCondLst>
                                  <p:childTnLst>
                                    <p:set>
                                      <p:cBhvr>
                                        <p:cTn id="28" dur="1" fill="hold">
                                          <p:stCondLst>
                                            <p:cond delay="0"/>
                                          </p:stCondLst>
                                        </p:cTn>
                                        <p:tgtEl>
                                          <p:spTgt spid="4100"/>
                                        </p:tgtEl>
                                        <p:attrNameLst>
                                          <p:attrName>style.visibility</p:attrName>
                                        </p:attrNameLst>
                                      </p:cBhvr>
                                      <p:to>
                                        <p:strVal val="visible"/>
                                      </p:to>
                                    </p:set>
                                    <p:anim calcmode="lin" valueType="num">
                                      <p:cBhvr>
                                        <p:cTn id="29" dur="500" fill="hold"/>
                                        <p:tgtEl>
                                          <p:spTgt spid="4100"/>
                                        </p:tgtEl>
                                        <p:attrNameLst>
                                          <p:attrName>ppt_w</p:attrName>
                                        </p:attrNameLst>
                                      </p:cBhvr>
                                      <p:tavLst>
                                        <p:tav tm="0">
                                          <p:val>
                                            <p:fltVal val="0"/>
                                          </p:val>
                                        </p:tav>
                                        <p:tav tm="100000">
                                          <p:val>
                                            <p:strVal val="#ppt_w"/>
                                          </p:val>
                                        </p:tav>
                                      </p:tavLst>
                                    </p:anim>
                                    <p:anim calcmode="lin" valueType="num">
                                      <p:cBhvr>
                                        <p:cTn id="30" dur="500" fill="hold"/>
                                        <p:tgtEl>
                                          <p:spTgt spid="4100"/>
                                        </p:tgtEl>
                                        <p:attrNameLst>
                                          <p:attrName>ppt_h</p:attrName>
                                        </p:attrNameLst>
                                      </p:cBhvr>
                                      <p:tavLst>
                                        <p:tav tm="0">
                                          <p:val>
                                            <p:fltVal val="0"/>
                                          </p:val>
                                        </p:tav>
                                        <p:tav tm="100000">
                                          <p:val>
                                            <p:strVal val="#ppt_h"/>
                                          </p:val>
                                        </p:tav>
                                      </p:tavLst>
                                    </p:anim>
                                    <p:animEffect transition="in" filter="fade">
                                      <p:cBhvr>
                                        <p:cTn id="3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39969"/>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Osservatori di onde gravitazionali nel mondo</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5122" name="Picture 2" descr="C:\Users\Utente\Documents\fisica\associazione\seminari\materia e energia oscura\ligo\03 osservatori.jpg"/>
          <p:cNvPicPr>
            <a:picLocks noChangeAspect="1" noChangeArrowheads="1"/>
          </p:cNvPicPr>
          <p:nvPr/>
        </p:nvPicPr>
        <p:blipFill>
          <a:blip r:embed="rId3" cstate="print"/>
          <a:srcRect/>
          <a:stretch>
            <a:fillRect/>
          </a:stretch>
        </p:blipFill>
        <p:spPr bwMode="auto">
          <a:xfrm>
            <a:off x="658440" y="1877020"/>
            <a:ext cx="7874000" cy="44323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2000" fill="hold"/>
                                        <p:tgtEl>
                                          <p:spTgt spid="5122"/>
                                        </p:tgtEl>
                                        <p:attrNameLst>
                                          <p:attrName>ppt_w</p:attrName>
                                        </p:attrNameLst>
                                      </p:cBhvr>
                                      <p:tavLst>
                                        <p:tav tm="0">
                                          <p:val>
                                            <p:fltVal val="0"/>
                                          </p:val>
                                        </p:tav>
                                        <p:tav tm="100000">
                                          <p:val>
                                            <p:strVal val="#ppt_w"/>
                                          </p:val>
                                        </p:tav>
                                      </p:tavLst>
                                    </p:anim>
                                    <p:anim calcmode="lin" valueType="num">
                                      <p:cBhvr>
                                        <p:cTn id="12" dur="2000" fill="hold"/>
                                        <p:tgtEl>
                                          <p:spTgt spid="5122"/>
                                        </p:tgtEl>
                                        <p:attrNameLst>
                                          <p:attrName>ppt_h</p:attrName>
                                        </p:attrNameLst>
                                      </p:cBhvr>
                                      <p:tavLst>
                                        <p:tav tm="0">
                                          <p:val>
                                            <p:fltVal val="0"/>
                                          </p:val>
                                        </p:tav>
                                        <p:tav tm="100000">
                                          <p:val>
                                            <p:strVal val="#ppt_h"/>
                                          </p:val>
                                        </p:tav>
                                      </p:tavLst>
                                    </p:anim>
                                    <p:animEffect transition="in" filter="fade">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23945"/>
            <a:ext cx="9144000" cy="58477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Laboratorio VIRGO (Cascina, Pisa)</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6146" name="Picture 2" descr="C:\Users\Utente\Documents\fisica\associazione\seminari\materia e energia oscura\ligo\virgo-664x340.png"/>
          <p:cNvPicPr>
            <a:picLocks noChangeAspect="1" noChangeArrowheads="1"/>
          </p:cNvPicPr>
          <p:nvPr/>
        </p:nvPicPr>
        <p:blipFill>
          <a:blip r:embed="rId3" cstate="print"/>
          <a:srcRect/>
          <a:stretch>
            <a:fillRect/>
          </a:stretch>
        </p:blipFill>
        <p:spPr bwMode="auto">
          <a:xfrm>
            <a:off x="353178" y="1124744"/>
            <a:ext cx="8437644" cy="4320480"/>
          </a:xfrm>
          <a:prstGeom prst="rect">
            <a:avLst/>
          </a:prstGeom>
          <a:noFill/>
        </p:spPr>
      </p:pic>
      <p:pic>
        <p:nvPicPr>
          <p:cNvPr id="6147" name="Picture 3" descr="C:\Users\Utente\Documents\fisica\associazione\seminari\materia e energia oscura\ligo\Logo-virgo.jpg"/>
          <p:cNvPicPr>
            <a:picLocks noChangeAspect="1" noChangeArrowheads="1"/>
          </p:cNvPicPr>
          <p:nvPr/>
        </p:nvPicPr>
        <p:blipFill>
          <a:blip r:embed="rId4" cstate="print"/>
          <a:srcRect/>
          <a:stretch>
            <a:fillRect/>
          </a:stretch>
        </p:blipFill>
        <p:spPr bwMode="auto">
          <a:xfrm>
            <a:off x="1652165" y="5589240"/>
            <a:ext cx="5872163" cy="107315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2000" fill="hold"/>
                                        <p:tgtEl>
                                          <p:spTgt spid="6146"/>
                                        </p:tgtEl>
                                        <p:attrNameLst>
                                          <p:attrName>ppt_w</p:attrName>
                                        </p:attrNameLst>
                                      </p:cBhvr>
                                      <p:tavLst>
                                        <p:tav tm="0">
                                          <p:val>
                                            <p:fltVal val="0"/>
                                          </p:val>
                                        </p:tav>
                                        <p:tav tm="100000">
                                          <p:val>
                                            <p:strVal val="#ppt_w"/>
                                          </p:val>
                                        </p:tav>
                                      </p:tavLst>
                                    </p:anim>
                                    <p:anim calcmode="lin" valueType="num">
                                      <p:cBhvr>
                                        <p:cTn id="12" dur="2000" fill="hold"/>
                                        <p:tgtEl>
                                          <p:spTgt spid="6146"/>
                                        </p:tgtEl>
                                        <p:attrNameLst>
                                          <p:attrName>ppt_h</p:attrName>
                                        </p:attrNameLst>
                                      </p:cBhvr>
                                      <p:tavLst>
                                        <p:tav tm="0">
                                          <p:val>
                                            <p:fltVal val="0"/>
                                          </p:val>
                                        </p:tav>
                                        <p:tav tm="100000">
                                          <p:val>
                                            <p:strVal val="#ppt_h"/>
                                          </p:val>
                                        </p:tav>
                                      </p:tavLst>
                                    </p:anim>
                                    <p:animEffect transition="in" filter="fade">
                                      <p:cBhvr>
                                        <p:cTn id="13" dur="2000"/>
                                        <p:tgtEl>
                                          <p:spTgt spid="6146"/>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620688"/>
            <a:ext cx="9144000" cy="5016758"/>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Ma il 14 settembre 2015 sono state osservate per la prima volta non solo le </a:t>
            </a:r>
            <a:r>
              <a:rPr lang="it-IT" sz="4000" dirty="0" smtClean="0">
                <a:solidFill>
                  <a:srgbClr val="FFC000"/>
                </a:solidFill>
                <a:effectLst>
                  <a:outerShdw blurRad="38100" dist="38100" dir="2700000" algn="tl">
                    <a:srgbClr val="000000">
                      <a:alpha val="43137"/>
                    </a:srgbClr>
                  </a:outerShdw>
                </a:effectLst>
                <a:latin typeface="Comic Sans MS" pitchFamily="66" charset="0"/>
              </a:rPr>
              <a:t>Onde Gravitazionali</a:t>
            </a:r>
            <a:r>
              <a:rPr lang="it-IT" sz="4000" dirty="0" smtClean="0">
                <a:solidFill>
                  <a:schemeClr val="bg1"/>
                </a:solidFill>
                <a:effectLst>
                  <a:outerShdw blurRad="38100" dist="38100" dir="2700000" algn="tl">
                    <a:srgbClr val="000000">
                      <a:alpha val="43137"/>
                    </a:srgbClr>
                  </a:outerShdw>
                </a:effectLst>
                <a:latin typeface="Comic Sans MS" pitchFamily="66" charset="0"/>
              </a:rPr>
              <a:t>, ma anche direttamente i </a:t>
            </a:r>
            <a:r>
              <a:rPr lang="it-IT" sz="4000" dirty="0" smtClean="0">
                <a:solidFill>
                  <a:srgbClr val="FFC000"/>
                </a:solidFill>
                <a:effectLst>
                  <a:outerShdw blurRad="38100" dist="38100" dir="2700000" algn="tl">
                    <a:srgbClr val="000000">
                      <a:alpha val="43137"/>
                    </a:srgbClr>
                  </a:outerShdw>
                </a:effectLst>
                <a:latin typeface="Comic Sans MS" pitchFamily="66" charset="0"/>
              </a:rPr>
              <a:t>Buchi Neri</a:t>
            </a:r>
            <a:r>
              <a:rPr lang="it-IT" sz="4000" dirty="0" smtClean="0">
                <a:solidFill>
                  <a:schemeClr val="bg1"/>
                </a:solidFill>
                <a:effectLst>
                  <a:outerShdw blurRad="38100" dist="38100" dir="2700000" algn="tl">
                    <a:srgbClr val="000000">
                      <a:alpha val="43137"/>
                    </a:srgbClr>
                  </a:outerShdw>
                </a:effectLst>
                <a:latin typeface="Comic Sans MS" pitchFamily="66" charset="0"/>
              </a:rPr>
              <a:t>, anzi un sistema stellare formato da due </a:t>
            </a:r>
            <a:r>
              <a:rPr lang="it-IT" sz="4000" dirty="0" smtClean="0">
                <a:solidFill>
                  <a:srgbClr val="FFC000"/>
                </a:solidFill>
                <a:effectLst>
                  <a:outerShdw blurRad="38100" dist="38100" dir="2700000" algn="tl">
                    <a:srgbClr val="000000">
                      <a:alpha val="43137"/>
                    </a:srgbClr>
                  </a:outerShdw>
                </a:effectLst>
                <a:latin typeface="Comic Sans MS" pitchFamily="66" charset="0"/>
              </a:rPr>
              <a:t>Buchi Neri orbitanti uno attorno all’altro nel momento della loro fusione in un singolo buco nero!</a:t>
            </a:r>
            <a:endParaRPr lang="it-IT" sz="40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6024" y="620688"/>
            <a:ext cx="8820472" cy="5632311"/>
          </a:xfrm>
          <a:prstGeom prst="rect">
            <a:avLst/>
          </a:prstGeom>
          <a:noFill/>
        </p:spPr>
        <p:txBody>
          <a:bodyPr wrap="square" rtlCol="0">
            <a:spAutoFit/>
          </a:bodyPr>
          <a:lstStyle/>
          <a:p>
            <a:pPr algn="ctr"/>
            <a:r>
              <a:rPr lang="en-US" sz="4000" i="1" dirty="0" smtClean="0">
                <a:solidFill>
                  <a:schemeClr val="bg1"/>
                </a:solidFill>
                <a:effectLst>
                  <a:outerShdw blurRad="38100" dist="38100" dir="2700000" algn="tl">
                    <a:srgbClr val="000000">
                      <a:alpha val="43137"/>
                    </a:srgbClr>
                  </a:outerShdw>
                </a:effectLst>
                <a:latin typeface="Comic Sans MS" pitchFamily="66" charset="0"/>
              </a:rPr>
              <a:t>“What’s really exciting is what comes next” </a:t>
            </a:r>
            <a:r>
              <a:rPr lang="en-US" sz="4000" dirty="0" smtClean="0">
                <a:solidFill>
                  <a:schemeClr val="bg1"/>
                </a:solidFill>
                <a:effectLst>
                  <a:outerShdw blurRad="38100" dist="38100" dir="2700000" algn="tl">
                    <a:srgbClr val="000000">
                      <a:alpha val="43137"/>
                    </a:srgbClr>
                  </a:outerShdw>
                </a:effectLst>
                <a:latin typeface="Comic Sans MS" pitchFamily="66" charset="0"/>
              </a:rPr>
              <a:t>ha </a:t>
            </a:r>
            <a:r>
              <a:rPr lang="it-IT" sz="4000" dirty="0" smtClean="0">
                <a:solidFill>
                  <a:schemeClr val="bg1"/>
                </a:solidFill>
                <a:effectLst>
                  <a:outerShdw blurRad="38100" dist="38100" dir="2700000" algn="tl">
                    <a:srgbClr val="000000">
                      <a:alpha val="43137"/>
                    </a:srgbClr>
                  </a:outerShdw>
                </a:effectLst>
                <a:latin typeface="Comic Sans MS" pitchFamily="66" charset="0"/>
              </a:rPr>
              <a:t>detto</a:t>
            </a:r>
            <a:r>
              <a:rPr lang="en-US" sz="4000" dirty="0" smtClean="0">
                <a:solidFill>
                  <a:schemeClr val="bg1"/>
                </a:solidFill>
                <a:effectLst>
                  <a:outerShdw blurRad="38100" dist="38100" dir="2700000" algn="tl">
                    <a:srgbClr val="000000">
                      <a:alpha val="43137"/>
                    </a:srgbClr>
                  </a:outerShdw>
                </a:effectLst>
                <a:latin typeface="Comic Sans MS" pitchFamily="66" charset="0"/>
              </a:rPr>
              <a:t> </a:t>
            </a:r>
            <a:r>
              <a:rPr lang="en-US" sz="4000" dirty="0" err="1" smtClean="0">
                <a:solidFill>
                  <a:schemeClr val="bg1"/>
                </a:solidFill>
                <a:effectLst>
                  <a:outerShdw blurRad="38100" dist="38100" dir="2700000" algn="tl">
                    <a:srgbClr val="000000">
                      <a:alpha val="43137"/>
                    </a:srgbClr>
                  </a:outerShdw>
                </a:effectLst>
                <a:latin typeface="Comic Sans MS" pitchFamily="66" charset="0"/>
              </a:rPr>
              <a:t>Reitze</a:t>
            </a:r>
            <a:r>
              <a:rPr lang="it-IT" sz="4000" dirty="0" smtClean="0">
                <a:solidFill>
                  <a:schemeClr val="bg1"/>
                </a:solidFill>
                <a:effectLst>
                  <a:outerShdw blurRad="38100" dist="38100" dir="2700000" algn="tl">
                    <a:srgbClr val="000000">
                      <a:alpha val="43137"/>
                    </a:srgbClr>
                  </a:outerShdw>
                </a:effectLst>
                <a:latin typeface="Comic Sans MS" pitchFamily="66" charset="0"/>
              </a:rPr>
              <a:t>, che ha paragonato questa scoperta  con le osservazioni di Galileo di 400 anni fa.</a:t>
            </a:r>
            <a:r>
              <a:rPr lang="en-US" sz="4000" dirty="0" smtClean="0">
                <a:solidFill>
                  <a:schemeClr val="bg1"/>
                </a:solidFill>
                <a:effectLst>
                  <a:outerShdw blurRad="38100" dist="38100" dir="2700000" algn="tl">
                    <a:srgbClr val="000000">
                      <a:alpha val="43137"/>
                    </a:srgbClr>
                  </a:outerShdw>
                </a:effectLst>
                <a:latin typeface="Comic Sans MS" pitchFamily="66" charset="0"/>
              </a:rPr>
              <a:t> </a:t>
            </a:r>
            <a:r>
              <a:rPr lang="en-US" sz="4000" i="1" dirty="0" smtClean="0">
                <a:solidFill>
                  <a:schemeClr val="bg1"/>
                </a:solidFill>
                <a:effectLst>
                  <a:outerShdw blurRad="38100" dist="38100" dir="2700000" algn="tl">
                    <a:srgbClr val="000000">
                      <a:alpha val="43137"/>
                    </a:srgbClr>
                  </a:outerShdw>
                </a:effectLst>
                <a:latin typeface="Comic Sans MS" pitchFamily="66" charset="0"/>
              </a:rPr>
              <a:t>“I think we’re doing something equally important here. I think </a:t>
            </a:r>
            <a:r>
              <a:rPr lang="en-US" sz="4000" i="1" dirty="0" smtClean="0">
                <a:solidFill>
                  <a:srgbClr val="FFC000"/>
                </a:solidFill>
                <a:effectLst>
                  <a:outerShdw blurRad="38100" dist="38100" dir="2700000" algn="tl">
                    <a:srgbClr val="000000">
                      <a:alpha val="43137"/>
                    </a:srgbClr>
                  </a:outerShdw>
                </a:effectLst>
                <a:latin typeface="Comic Sans MS" pitchFamily="66" charset="0"/>
              </a:rPr>
              <a:t>we’re opening a window on the universe with                 gravitational astronomy.”</a:t>
            </a:r>
            <a:endParaRPr lang="it-IT" sz="4000" i="1"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772816"/>
            <a:ext cx="9144000" cy="3046988"/>
          </a:xfrm>
          <a:prstGeom prst="rect">
            <a:avLst/>
          </a:prstGeom>
          <a:noFill/>
        </p:spPr>
        <p:txBody>
          <a:bodyPr wrap="square" lIns="91440" tIns="45720" rIns="91440" bIns="45720">
            <a:spAutoFit/>
          </a:bodyPr>
          <a:lstStyle/>
          <a:p>
            <a:pPr algn="ctr"/>
            <a:r>
              <a:rPr lang="it-IT"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 dunque, quale futuro?</a:t>
            </a:r>
            <a:endParaRPr lang="it-IT"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0" cy="830997"/>
          </a:xfrm>
          <a:prstGeom prst="rect">
            <a:avLst/>
          </a:prstGeom>
          <a:noFill/>
        </p:spPr>
        <p:txBody>
          <a:bodyPr wrap="square" rtlCol="0">
            <a:spAutoFit/>
          </a:bodyPr>
          <a:lstStyle/>
          <a:p>
            <a:pPr algn="ctr"/>
            <a:r>
              <a:rPr lang="it-IT" sz="4800" dirty="0" smtClean="0">
                <a:solidFill>
                  <a:schemeClr val="bg1"/>
                </a:solidFill>
                <a:effectLst>
                  <a:outerShdw blurRad="38100" dist="38100" dir="2700000" algn="tl">
                    <a:srgbClr val="000000">
                      <a:alpha val="43137"/>
                    </a:srgbClr>
                  </a:outerShdw>
                </a:effectLst>
                <a:latin typeface="Comic Sans MS" pitchFamily="66" charset="0"/>
              </a:rPr>
              <a:t>LISA</a:t>
            </a:r>
            <a:endParaRPr lang="it-IT" sz="4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7170" name="Picture 2" descr="https://upload.wikimedia.org/wikipedia/commons/b/b5/LISA.jpg"/>
          <p:cNvPicPr>
            <a:picLocks noChangeAspect="1" noChangeArrowheads="1"/>
          </p:cNvPicPr>
          <p:nvPr/>
        </p:nvPicPr>
        <p:blipFill>
          <a:blip r:embed="rId3" cstate="print"/>
          <a:srcRect/>
          <a:stretch>
            <a:fillRect/>
          </a:stretch>
        </p:blipFill>
        <p:spPr bwMode="auto">
          <a:xfrm>
            <a:off x="251520" y="1268760"/>
            <a:ext cx="4124325" cy="5305425"/>
          </a:xfrm>
          <a:prstGeom prst="rect">
            <a:avLst/>
          </a:prstGeom>
          <a:noFill/>
        </p:spPr>
      </p:pic>
      <p:sp>
        <p:nvSpPr>
          <p:cNvPr id="5" name="CasellaDiTesto 4"/>
          <p:cNvSpPr txBox="1"/>
          <p:nvPr/>
        </p:nvSpPr>
        <p:spPr>
          <a:xfrm>
            <a:off x="4563616" y="1150873"/>
            <a:ext cx="4580384"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I satelliti che compongono LISA saranno posti in orbita di tipo terrestre</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6" name="CasellaDiTesto 5"/>
          <p:cNvSpPr txBox="1"/>
          <p:nvPr/>
        </p:nvSpPr>
        <p:spPr>
          <a:xfrm>
            <a:off x="4563616" y="4679265"/>
            <a:ext cx="4580384"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I bracci dell’interferometro saranno lunghi             </a:t>
            </a:r>
            <a:r>
              <a:rPr lang="it-IT" sz="3200" i="1" dirty="0" smtClean="0">
                <a:solidFill>
                  <a:srgbClr val="FFC000"/>
                </a:solidFill>
                <a:effectLst>
                  <a:outerShdw blurRad="38100" dist="38100" dir="2700000" algn="tl">
                    <a:srgbClr val="000000">
                      <a:alpha val="43137"/>
                    </a:srgbClr>
                  </a:outerShdw>
                </a:effectLst>
                <a:latin typeface="Comic Sans MS" pitchFamily="66" charset="0"/>
              </a:rPr>
              <a:t>1 milione di km</a:t>
            </a:r>
            <a:endParaRPr lang="it-IT" sz="3200" i="1" dirty="0">
              <a:solidFill>
                <a:srgbClr val="FFC000"/>
              </a:solidFill>
              <a:effectLst>
                <a:outerShdw blurRad="38100" dist="38100" dir="2700000" algn="tl">
                  <a:srgbClr val="000000">
                    <a:alpha val="43137"/>
                  </a:srgbClr>
                </a:outerShdw>
              </a:effectLst>
              <a:latin typeface="Comic Sans MS" pitchFamily="66" charset="0"/>
            </a:endParaRPr>
          </a:p>
        </p:txBody>
      </p:sp>
      <p:sp>
        <p:nvSpPr>
          <p:cNvPr id="7" name="CasellaDiTesto 6"/>
          <p:cNvSpPr txBox="1"/>
          <p:nvPr/>
        </p:nvSpPr>
        <p:spPr>
          <a:xfrm>
            <a:off x="4572000" y="3431902"/>
            <a:ext cx="4572000" cy="1077218"/>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data di lancio prevista:</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2034</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2000" fill="hold"/>
                                        <p:tgtEl>
                                          <p:spTgt spid="7170"/>
                                        </p:tgtEl>
                                        <p:attrNameLst>
                                          <p:attrName>ppt_w</p:attrName>
                                        </p:attrNameLst>
                                      </p:cBhvr>
                                      <p:tavLst>
                                        <p:tav tm="0">
                                          <p:val>
                                            <p:fltVal val="0"/>
                                          </p:val>
                                        </p:tav>
                                        <p:tav tm="100000">
                                          <p:val>
                                            <p:strVal val="#ppt_w"/>
                                          </p:val>
                                        </p:tav>
                                      </p:tavLst>
                                    </p:anim>
                                    <p:anim calcmode="lin" valueType="num">
                                      <p:cBhvr>
                                        <p:cTn id="12" dur="2000" fill="hold"/>
                                        <p:tgtEl>
                                          <p:spTgt spid="7170"/>
                                        </p:tgtEl>
                                        <p:attrNameLst>
                                          <p:attrName>ppt_h</p:attrName>
                                        </p:attrNameLst>
                                      </p:cBhvr>
                                      <p:tavLst>
                                        <p:tav tm="0">
                                          <p:val>
                                            <p:fltVal val="0"/>
                                          </p:val>
                                        </p:tav>
                                        <p:tav tm="100000">
                                          <p:val>
                                            <p:strVal val="#ppt_h"/>
                                          </p:val>
                                        </p:tav>
                                      </p:tavLst>
                                    </p:anim>
                                    <p:animEffect transition="in" filter="fade">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48846" y="2780928"/>
            <a:ext cx="8332730" cy="1200329"/>
          </a:xfrm>
          <a:prstGeom prst="rect">
            <a:avLst/>
          </a:prstGeom>
          <a:noFill/>
        </p:spPr>
        <p:txBody>
          <a:bodyPr wrap="none" lIns="91440" tIns="45720" rIns="91440" bIns="45720">
            <a:spAutoFit/>
          </a:bodyPr>
          <a:lstStyle/>
          <a:p>
            <a:pPr algn="ctr"/>
            <a:r>
              <a:rPr lang="it-IT" sz="7200" b="1" cap="none" spc="0" dirty="0" smtClean="0">
                <a:ln w="31550" cmpd="sng">
                  <a:solidFill>
                    <a:schemeClr val="tx1"/>
                  </a:solidFill>
                  <a:prstDash val="solid"/>
                </a:ln>
                <a:solidFill>
                  <a:srgbClr val="FFFFFF"/>
                </a:solidFill>
                <a:effectLst>
                  <a:outerShdw blurRad="41275" dist="12700" dir="12000000" algn="tl" rotWithShape="0">
                    <a:srgbClr val="000000">
                      <a:alpha val="40000"/>
                    </a:srgbClr>
                  </a:outerShdw>
                </a:effectLst>
                <a:latin typeface="Comic Sans MS" pitchFamily="66" charset="0"/>
              </a:rPr>
              <a:t>1. Energia Oscura</a:t>
            </a:r>
            <a:endParaRPr lang="it-IT" sz="7200" b="1" cap="none" spc="0" dirty="0">
              <a:ln w="31550" cmpd="sng">
                <a:solidFill>
                  <a:schemeClr val="tx1"/>
                </a:soli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348880"/>
            <a:ext cx="9144000" cy="1107996"/>
          </a:xfrm>
          <a:prstGeom prst="rect">
            <a:avLst/>
          </a:prstGeom>
          <a:noFill/>
        </p:spPr>
        <p:txBody>
          <a:bodyPr wrap="square" rtlCol="0">
            <a:spAutoFit/>
          </a:bodyPr>
          <a:lstStyle/>
          <a:p>
            <a:pPr algn="ctr"/>
            <a:r>
              <a:rPr lang="it-IT" sz="6600" dirty="0" smtClean="0">
                <a:solidFill>
                  <a:schemeClr val="bg1"/>
                </a:solidFill>
                <a:effectLst>
                  <a:outerShdw blurRad="38100" dist="38100" dir="2700000" algn="tl">
                    <a:srgbClr val="000000">
                      <a:alpha val="43137"/>
                    </a:srgbClr>
                  </a:outerShdw>
                </a:effectLst>
                <a:latin typeface="Comic Sans MS" pitchFamily="66" charset="0"/>
              </a:rPr>
              <a:t>E nel frattempo?</a:t>
            </a:r>
            <a:endParaRPr lang="it-IT" sz="66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1077218"/>
          </a:xfrm>
          <a:prstGeom prst="rect">
            <a:avLst/>
          </a:prstGeom>
          <a:noFill/>
        </p:spPr>
        <p:txBody>
          <a:bodyPr wrap="square" rtlCol="0">
            <a:spAutoFit/>
          </a:bodyPr>
          <a:lstStyle/>
          <a:p>
            <a:pPr algn="ctr"/>
            <a:r>
              <a:rPr lang="it-IT" sz="3200" dirty="0" smtClean="0">
                <a:solidFill>
                  <a:srgbClr val="FFC000"/>
                </a:solidFill>
                <a:effectLst>
                  <a:outerShdw blurRad="38100" dist="38100" dir="2700000" algn="tl">
                    <a:srgbClr val="000000">
                      <a:alpha val="43137"/>
                    </a:srgbClr>
                  </a:outerShdw>
                </a:effectLst>
                <a:latin typeface="Comic Sans MS" pitchFamily="66" charset="0"/>
              </a:rPr>
              <a:t>LISA </a:t>
            </a:r>
            <a:r>
              <a:rPr lang="it-IT" sz="3200" dirty="0" err="1" smtClean="0">
                <a:solidFill>
                  <a:srgbClr val="FFC000"/>
                </a:solidFill>
                <a:effectLst>
                  <a:outerShdw blurRad="38100" dist="38100" dir="2700000" algn="tl">
                    <a:srgbClr val="000000">
                      <a:alpha val="43137"/>
                    </a:srgbClr>
                  </a:outerShdw>
                </a:effectLst>
                <a:latin typeface="Comic Sans MS" pitchFamily="66" charset="0"/>
              </a:rPr>
              <a:t>Pathfinder</a:t>
            </a:r>
            <a:r>
              <a:rPr lang="it-IT" sz="3200" dirty="0" smtClean="0">
                <a:solidFill>
                  <a:srgbClr val="FFC000"/>
                </a:solidFill>
                <a:effectLst>
                  <a:outerShdw blurRad="38100" dist="38100" dir="2700000" algn="tl">
                    <a:srgbClr val="000000">
                      <a:alpha val="43137"/>
                    </a:srgbClr>
                  </a:outerShdw>
                </a:effectLst>
                <a:latin typeface="Comic Sans MS" pitchFamily="66" charset="0"/>
              </a:rPr>
              <a:t> </a:t>
            </a:r>
            <a:r>
              <a:rPr lang="it-IT" sz="3200" dirty="0" smtClean="0">
                <a:solidFill>
                  <a:schemeClr val="bg1"/>
                </a:solidFill>
                <a:effectLst>
                  <a:outerShdw blurRad="38100" dist="38100" dir="2700000" algn="tl">
                    <a:srgbClr val="000000">
                      <a:alpha val="43137"/>
                    </a:srgbClr>
                  </a:outerShdw>
                </a:effectLst>
                <a:latin typeface="Comic Sans MS" pitchFamily="66" charset="0"/>
              </a:rPr>
              <a:t>è una missione dell’ESA il cui lancio è avvenuto il 3 dicembre 2015</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CasellaDiTesto 4"/>
          <p:cNvSpPr txBox="1"/>
          <p:nvPr/>
        </p:nvSpPr>
        <p:spPr>
          <a:xfrm>
            <a:off x="0" y="1196752"/>
            <a:ext cx="9144000" cy="1569660"/>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L'obiettivo del LISA </a:t>
            </a:r>
            <a:r>
              <a:rPr lang="it-IT" sz="3200" dirty="0" err="1" smtClean="0">
                <a:solidFill>
                  <a:schemeClr val="bg1"/>
                </a:solidFill>
                <a:effectLst>
                  <a:outerShdw blurRad="38100" dist="38100" dir="2700000" algn="tl">
                    <a:srgbClr val="000000">
                      <a:alpha val="43137"/>
                    </a:srgbClr>
                  </a:outerShdw>
                </a:effectLst>
                <a:latin typeface="Comic Sans MS" pitchFamily="66" charset="0"/>
              </a:rPr>
              <a:t>Pathfinder</a:t>
            </a:r>
            <a:r>
              <a:rPr lang="it-IT" sz="3200" dirty="0" smtClean="0">
                <a:solidFill>
                  <a:schemeClr val="bg1"/>
                </a:solidFill>
                <a:effectLst>
                  <a:outerShdw blurRad="38100" dist="38100" dir="2700000" algn="tl">
                    <a:srgbClr val="000000">
                      <a:alpha val="43137"/>
                    </a:srgbClr>
                  </a:outerShdw>
                </a:effectLst>
                <a:latin typeface="Comic Sans MS" pitchFamily="66" charset="0"/>
              </a:rPr>
              <a:t> è verificare le tecnologie che saranno alla base della missione congiunta </a:t>
            </a:r>
            <a:r>
              <a:rPr lang="it-IT" sz="3200" dirty="0" smtClean="0">
                <a:solidFill>
                  <a:srgbClr val="FFC000"/>
                </a:solidFill>
                <a:effectLst>
                  <a:outerShdw blurRad="38100" dist="38100" dir="2700000" algn="tl">
                    <a:srgbClr val="000000">
                      <a:alpha val="43137"/>
                    </a:srgbClr>
                  </a:outerShdw>
                </a:effectLst>
                <a:latin typeface="Comic Sans MS" pitchFamily="66" charset="0"/>
              </a:rPr>
              <a:t>NASA/ESA LISA</a:t>
            </a:r>
            <a:r>
              <a:rPr lang="it-IT" sz="3200" dirty="0" smtClean="0">
                <a:solidFill>
                  <a:schemeClr val="bg1"/>
                </a:solidFill>
                <a:effectLst>
                  <a:outerShdw blurRad="38100" dist="38100" dir="2700000" algn="tl">
                    <a:srgbClr val="000000">
                      <a:alpha val="43137"/>
                    </a:srgbClr>
                  </a:outerShdw>
                </a:effectLst>
                <a:latin typeface="Comic Sans MS" pitchFamily="66" charset="0"/>
              </a:rPr>
              <a:t>.</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81922" name="Picture 2" descr="C:\Users\Utente\Documents\fisica\associazione\seminari\materia e energia oscura\ligo\LISA_Pathfinder_(14257775333).jpg"/>
          <p:cNvPicPr>
            <a:picLocks noChangeAspect="1" noChangeArrowheads="1"/>
          </p:cNvPicPr>
          <p:nvPr/>
        </p:nvPicPr>
        <p:blipFill>
          <a:blip r:embed="rId3" cstate="print"/>
          <a:srcRect/>
          <a:stretch>
            <a:fillRect/>
          </a:stretch>
        </p:blipFill>
        <p:spPr bwMode="auto">
          <a:xfrm>
            <a:off x="1619672" y="2924944"/>
            <a:ext cx="5632516" cy="3756844"/>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53" presetClass="entr" presetSubtype="0" fill="hold" nodeType="afterEffect">
                                  <p:stCondLst>
                                    <p:cond delay="0"/>
                                  </p:stCondLst>
                                  <p:childTnLst>
                                    <p:set>
                                      <p:cBhvr>
                                        <p:cTn id="15" dur="1" fill="hold">
                                          <p:stCondLst>
                                            <p:cond delay="0"/>
                                          </p:stCondLst>
                                        </p:cTn>
                                        <p:tgtEl>
                                          <p:spTgt spid="81922"/>
                                        </p:tgtEl>
                                        <p:attrNameLst>
                                          <p:attrName>style.visibility</p:attrName>
                                        </p:attrNameLst>
                                      </p:cBhvr>
                                      <p:to>
                                        <p:strVal val="visible"/>
                                      </p:to>
                                    </p:set>
                                    <p:anim calcmode="lin" valueType="num">
                                      <p:cBhvr>
                                        <p:cTn id="16" dur="2000" fill="hold"/>
                                        <p:tgtEl>
                                          <p:spTgt spid="81922"/>
                                        </p:tgtEl>
                                        <p:attrNameLst>
                                          <p:attrName>ppt_w</p:attrName>
                                        </p:attrNameLst>
                                      </p:cBhvr>
                                      <p:tavLst>
                                        <p:tav tm="0">
                                          <p:val>
                                            <p:fltVal val="0"/>
                                          </p:val>
                                        </p:tav>
                                        <p:tav tm="100000">
                                          <p:val>
                                            <p:strVal val="#ppt_w"/>
                                          </p:val>
                                        </p:tav>
                                      </p:tavLst>
                                    </p:anim>
                                    <p:anim calcmode="lin" valueType="num">
                                      <p:cBhvr>
                                        <p:cTn id="17" dur="2000" fill="hold"/>
                                        <p:tgtEl>
                                          <p:spTgt spid="81922"/>
                                        </p:tgtEl>
                                        <p:attrNameLst>
                                          <p:attrName>ppt_h</p:attrName>
                                        </p:attrNameLst>
                                      </p:cBhvr>
                                      <p:tavLst>
                                        <p:tav tm="0">
                                          <p:val>
                                            <p:fltVal val="0"/>
                                          </p:val>
                                        </p:tav>
                                        <p:tav tm="100000">
                                          <p:val>
                                            <p:strVal val="#ppt_h"/>
                                          </p:val>
                                        </p:tav>
                                      </p:tavLst>
                                    </p:anim>
                                    <p:animEffect transition="in" filter="fade">
                                      <p:cBhvr>
                                        <p:cTn id="18"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548680"/>
            <a:ext cx="9144000" cy="5509200"/>
          </a:xfrm>
          <a:prstGeom prst="rect">
            <a:avLst/>
          </a:prstGeom>
          <a:noFill/>
        </p:spPr>
        <p:txBody>
          <a:bodyPr wrap="square" lIns="91440" tIns="45720" rIns="91440" bIns="45720">
            <a:spAutoFit/>
          </a:bodyPr>
          <a:lstStyle/>
          <a:p>
            <a:pPr algn="ctr"/>
            <a:r>
              <a:rPr lang="it-IT"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 Conclusione:</a:t>
            </a:r>
          </a:p>
          <a:p>
            <a:pPr algn="ctr"/>
            <a:r>
              <a:rPr lang="it-IT" sz="6600" i="1" dirty="0" smtClean="0">
                <a:solidFill>
                  <a:srgbClr val="FFC000"/>
                </a:solidFill>
                <a:effectLst>
                  <a:outerShdw blurRad="38100" dist="38100" dir="2700000" algn="tl">
                    <a:srgbClr val="000000">
                      <a:alpha val="43137"/>
                    </a:srgbClr>
                  </a:outerShdw>
                </a:effectLst>
                <a:latin typeface="Comic Sans MS" pitchFamily="66" charset="0"/>
              </a:rPr>
              <a:t>come possiamo</a:t>
            </a:r>
          </a:p>
          <a:p>
            <a:pPr algn="ctr"/>
            <a:r>
              <a:rPr lang="it-IT" sz="6600" i="1" dirty="0" smtClean="0">
                <a:solidFill>
                  <a:srgbClr val="FFC000"/>
                </a:solidFill>
                <a:effectLst>
                  <a:outerShdw blurRad="38100" dist="38100" dir="2700000" algn="tl">
                    <a:srgbClr val="000000">
                      <a:alpha val="43137"/>
                    </a:srgbClr>
                  </a:outerShdw>
                </a:effectLst>
                <a:latin typeface="Comic Sans MS" pitchFamily="66" charset="0"/>
              </a:rPr>
              <a:t>risolvere i</a:t>
            </a:r>
          </a:p>
          <a:p>
            <a:pPr algn="ctr"/>
            <a:r>
              <a:rPr lang="it-IT" sz="6600" i="1" dirty="0" smtClean="0">
                <a:solidFill>
                  <a:srgbClr val="FFC000"/>
                </a:solidFill>
                <a:effectLst>
                  <a:outerShdw blurRad="38100" dist="38100" dir="2700000" algn="tl">
                    <a:srgbClr val="000000">
                      <a:alpha val="43137"/>
                    </a:srgbClr>
                  </a:outerShdw>
                </a:effectLst>
                <a:latin typeface="Comic Sans MS" pitchFamily="66" charset="0"/>
              </a:rPr>
              <a:t>tre problemi</a:t>
            </a:r>
          </a:p>
          <a:p>
            <a:pPr algn="ctr"/>
            <a:r>
              <a:rPr lang="it-IT" sz="6600" i="1" dirty="0" smtClean="0">
                <a:solidFill>
                  <a:srgbClr val="FFC000"/>
                </a:solidFill>
                <a:effectLst>
                  <a:outerShdw blurRad="38100" dist="38100" dir="2700000" algn="tl">
                    <a:srgbClr val="000000">
                      <a:alpha val="43137"/>
                    </a:srgbClr>
                  </a:outerShdw>
                </a:effectLst>
                <a:latin typeface="Comic Sans MS" pitchFamily="66" charset="0"/>
              </a:rPr>
              <a:t>del  Big Bang</a:t>
            </a:r>
            <a:endParaRPr lang="it-IT" sz="66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16632"/>
            <a:ext cx="9144000" cy="2308324"/>
          </a:xfrm>
          <a:prstGeom prst="rect">
            <a:avLst/>
          </a:prstGeom>
          <a:noFill/>
        </p:spPr>
        <p:txBody>
          <a:bodyPr wrap="square" rtlCol="0">
            <a:spAutoFit/>
          </a:bodyPr>
          <a:lstStyle/>
          <a:p>
            <a:pPr algn="ctr"/>
            <a:r>
              <a:rPr lang="it-IT" sz="3600" dirty="0" smtClean="0">
                <a:solidFill>
                  <a:schemeClr val="bg1"/>
                </a:solidFill>
                <a:effectLst>
                  <a:outerShdw blurRad="38100" dist="38100" dir="2700000" algn="tl">
                    <a:srgbClr val="000000">
                      <a:alpha val="43137"/>
                    </a:srgbClr>
                  </a:outerShdw>
                </a:effectLst>
                <a:latin typeface="Comic Sans MS" pitchFamily="66" charset="0"/>
              </a:rPr>
              <a:t>Esiste un modello teorico che riesca a  dar conto di tutte le osservazioni sperimentali che abbiamo descritto in questo seminario?...</a:t>
            </a:r>
          </a:p>
        </p:txBody>
      </p:sp>
      <p:sp>
        <p:nvSpPr>
          <p:cNvPr id="3" name="CasellaDiTesto 2"/>
          <p:cNvSpPr txBox="1"/>
          <p:nvPr/>
        </p:nvSpPr>
        <p:spPr>
          <a:xfrm>
            <a:off x="251520" y="2852936"/>
            <a:ext cx="8892480" cy="3416320"/>
          </a:xfrm>
          <a:prstGeom prst="rect">
            <a:avLst/>
          </a:prstGeom>
          <a:noFill/>
        </p:spPr>
        <p:txBody>
          <a:bodyPr wrap="square" rtlCol="0">
            <a:spAutoFit/>
          </a:bodyPr>
          <a:lstStyle/>
          <a:p>
            <a:pPr marL="342900" indent="-342900" algn="ctr"/>
            <a:r>
              <a:rPr lang="it-IT" sz="3600" dirty="0" smtClean="0">
                <a:solidFill>
                  <a:schemeClr val="bg1"/>
                </a:solidFill>
                <a:effectLst>
                  <a:outerShdw blurRad="38100" dist="38100" dir="2700000" algn="tl">
                    <a:srgbClr val="000000">
                      <a:alpha val="43137"/>
                    </a:srgbClr>
                  </a:outerShdw>
                </a:effectLst>
                <a:latin typeface="Comic Sans MS" pitchFamily="66" charset="0"/>
              </a:rPr>
              <a:t>… e dare una risposta ai problemi sollevati dal Big Bang?</a:t>
            </a:r>
          </a:p>
          <a:p>
            <a:pPr marL="342900" indent="-342900"/>
            <a:endParaRPr lang="it-IT" sz="3600" dirty="0" smtClean="0">
              <a:solidFill>
                <a:srgbClr val="FFC000"/>
              </a:solidFill>
              <a:effectLst>
                <a:outerShdw blurRad="38100" dist="38100" dir="2700000" algn="tl">
                  <a:srgbClr val="000000">
                    <a:alpha val="43137"/>
                  </a:srgbClr>
                </a:outerShdw>
              </a:effectLst>
              <a:latin typeface="Comic Sans MS" pitchFamily="66" charset="0"/>
            </a:endParaRPr>
          </a:p>
          <a:p>
            <a:pPr marL="342900" indent="-342900">
              <a:buFont typeface="+mj-lt"/>
              <a:buAutoNum type="arabicPeriod"/>
            </a:pPr>
            <a:r>
              <a:rPr lang="it-IT" sz="3600" dirty="0" smtClean="0">
                <a:solidFill>
                  <a:srgbClr val="FFC000"/>
                </a:solidFill>
                <a:effectLst>
                  <a:outerShdw blurRad="38100" dist="38100" dir="2700000" algn="tl">
                    <a:srgbClr val="000000">
                      <a:alpha val="43137"/>
                    </a:srgbClr>
                  </a:outerShdw>
                </a:effectLst>
                <a:latin typeface="Comic Sans MS" pitchFamily="66" charset="0"/>
              </a:rPr>
              <a:t> Problema dell’Orizzonte</a:t>
            </a:r>
          </a:p>
          <a:p>
            <a:pPr marL="342900" indent="-342900">
              <a:buFont typeface="+mj-lt"/>
              <a:buAutoNum type="arabicPeriod"/>
            </a:pPr>
            <a:r>
              <a:rPr lang="it-IT" sz="3600" dirty="0" smtClean="0">
                <a:solidFill>
                  <a:srgbClr val="FFC000"/>
                </a:solidFill>
                <a:effectLst>
                  <a:outerShdw blurRad="38100" dist="38100" dir="2700000" algn="tl">
                    <a:srgbClr val="000000">
                      <a:alpha val="43137"/>
                    </a:srgbClr>
                  </a:outerShdw>
                </a:effectLst>
                <a:latin typeface="Comic Sans MS" pitchFamily="66" charset="0"/>
              </a:rPr>
              <a:t> Problema della Piattezza</a:t>
            </a:r>
          </a:p>
          <a:p>
            <a:pPr marL="342900" indent="-342900">
              <a:buFont typeface="+mj-lt"/>
              <a:buAutoNum type="arabicPeriod"/>
            </a:pPr>
            <a:r>
              <a:rPr lang="it-IT" sz="3600" dirty="0" smtClean="0">
                <a:solidFill>
                  <a:srgbClr val="FFC000"/>
                </a:solidFill>
                <a:effectLst>
                  <a:outerShdw blurRad="38100" dist="38100" dir="2700000" algn="tl">
                    <a:srgbClr val="000000">
                      <a:alpha val="43137"/>
                    </a:srgbClr>
                  </a:outerShdw>
                </a:effectLst>
                <a:latin typeface="Comic Sans MS" pitchFamily="66" charset="0"/>
              </a:rPr>
              <a:t> Problema della Densità di Materia</a:t>
            </a:r>
            <a:endParaRPr lang="it-IT" sz="36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916832"/>
            <a:ext cx="9144000" cy="2308324"/>
          </a:xfrm>
          <a:prstGeom prst="rect">
            <a:avLst/>
          </a:prstGeom>
          <a:noFill/>
        </p:spPr>
        <p:txBody>
          <a:bodyPr wrap="square" rtlCol="0">
            <a:spAutoFit/>
          </a:bodyPr>
          <a:lstStyle/>
          <a:p>
            <a:pPr algn="ctr"/>
            <a:r>
              <a:rPr lang="it-IT" sz="4800" dirty="0" smtClean="0">
                <a:solidFill>
                  <a:schemeClr val="bg1"/>
                </a:solidFill>
                <a:effectLst>
                  <a:outerShdw blurRad="38100" dist="38100" dir="2700000" algn="tl">
                    <a:srgbClr val="000000">
                      <a:alpha val="43137"/>
                    </a:srgbClr>
                  </a:outerShdw>
                </a:effectLst>
                <a:latin typeface="Comic Sans MS" pitchFamily="66" charset="0"/>
              </a:rPr>
              <a:t>Esiste, è il</a:t>
            </a:r>
          </a:p>
          <a:p>
            <a:pPr algn="ctr"/>
            <a:endParaRPr lang="it-IT" sz="4800"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it-IT" sz="4800" dirty="0" smtClean="0">
                <a:solidFill>
                  <a:srgbClr val="FFC000"/>
                </a:solidFill>
                <a:effectLst>
                  <a:outerShdw blurRad="38100" dist="38100" dir="2700000" algn="tl">
                    <a:srgbClr val="000000">
                      <a:alpha val="43137"/>
                    </a:srgbClr>
                  </a:outerShdw>
                </a:effectLst>
                <a:latin typeface="Comic Sans MS" pitchFamily="66" charset="0"/>
              </a:rPr>
              <a:t>Modello </a:t>
            </a:r>
            <a:r>
              <a:rPr lang="it-IT" sz="4800" dirty="0" err="1" smtClean="0">
                <a:solidFill>
                  <a:srgbClr val="FFC000"/>
                </a:solidFill>
                <a:effectLst>
                  <a:outerShdw blurRad="38100" dist="38100" dir="2700000" algn="tl">
                    <a:srgbClr val="000000">
                      <a:alpha val="43137"/>
                    </a:srgbClr>
                  </a:outerShdw>
                </a:effectLst>
                <a:latin typeface="Comic Sans MS" pitchFamily="66" charset="0"/>
              </a:rPr>
              <a:t>Lambda-CDM</a:t>
            </a:r>
            <a:r>
              <a:rPr lang="it-IT" sz="4800" dirty="0" smtClean="0">
                <a:solidFill>
                  <a:srgbClr val="FFC000"/>
                </a:solidFill>
                <a:effectLst>
                  <a:outerShdw blurRad="38100" dist="38100" dir="2700000" algn="tl">
                    <a:srgbClr val="000000">
                      <a:alpha val="43137"/>
                    </a:srgbClr>
                  </a:outerShdw>
                </a:effectLst>
                <a:latin typeface="Comic Sans MS" pitchFamily="66" charset="0"/>
              </a:rPr>
              <a:t> (ΛCDM)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3539430"/>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Il</a:t>
            </a:r>
            <a:r>
              <a:rPr lang="it-IT" sz="3200" dirty="0" smtClean="0">
                <a:solidFill>
                  <a:srgbClr val="FFC000"/>
                </a:solidFill>
                <a:effectLst>
                  <a:outerShdw blurRad="38100" dist="38100" dir="2700000" algn="tl">
                    <a:srgbClr val="000000">
                      <a:alpha val="43137"/>
                    </a:srgbClr>
                  </a:outerShdw>
                </a:effectLst>
                <a:latin typeface="Comic Sans MS" pitchFamily="66" charset="0"/>
              </a:rPr>
              <a:t> Modello ΛCDM</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a:t>
            </a:r>
            <a:r>
              <a:rPr lang="it-IT" sz="3200" dirty="0" smtClean="0">
                <a:solidFill>
                  <a:srgbClr val="FFC000"/>
                </a:solidFill>
                <a:effectLst>
                  <a:outerShdw blurRad="38100" dist="38100" dir="2700000" algn="tl">
                    <a:srgbClr val="000000">
                      <a:alpha val="43137"/>
                    </a:srgbClr>
                  </a:outerShdw>
                </a:effectLst>
                <a:latin typeface="Comic Sans MS" pitchFamily="66" charset="0"/>
              </a:rPr>
              <a:t>Λ </a:t>
            </a:r>
            <a:r>
              <a:rPr lang="it-IT" sz="3200" dirty="0" smtClean="0">
                <a:solidFill>
                  <a:schemeClr val="bg1"/>
                </a:solidFill>
                <a:effectLst>
                  <a:outerShdw blurRad="38100" dist="38100" dir="2700000" algn="tl">
                    <a:srgbClr val="000000">
                      <a:alpha val="43137"/>
                    </a:srgbClr>
                  </a:outerShdw>
                </a:effectLst>
                <a:latin typeface="Comic Sans MS" pitchFamily="66" charset="0"/>
              </a:rPr>
              <a:t>è la costante cosmologica e </a:t>
            </a:r>
            <a:r>
              <a:rPr lang="it-IT" sz="3200" dirty="0" smtClean="0">
                <a:solidFill>
                  <a:srgbClr val="FFC000"/>
                </a:solidFill>
                <a:effectLst>
                  <a:outerShdw blurRad="38100" dist="38100" dir="2700000" algn="tl">
                    <a:srgbClr val="000000">
                      <a:alpha val="43137"/>
                    </a:srgbClr>
                  </a:outerShdw>
                </a:effectLst>
                <a:latin typeface="Comic Sans MS" pitchFamily="66" charset="0"/>
              </a:rPr>
              <a:t>CDM</a:t>
            </a:r>
            <a:r>
              <a:rPr lang="it-IT" sz="3200" dirty="0" smtClean="0">
                <a:solidFill>
                  <a:schemeClr val="bg1"/>
                </a:solidFill>
                <a:effectLst>
                  <a:outerShdw blurRad="38100" dist="38100" dir="2700000" algn="tl">
                    <a:srgbClr val="000000">
                      <a:alpha val="43137"/>
                    </a:srgbClr>
                  </a:outerShdw>
                </a:effectLst>
                <a:latin typeface="Comic Sans MS" pitchFamily="66" charset="0"/>
              </a:rPr>
              <a:t> sta per </a:t>
            </a:r>
            <a:r>
              <a:rPr lang="it-IT" sz="3200" i="1" dirty="0" err="1" smtClean="0">
                <a:solidFill>
                  <a:srgbClr val="FFC000"/>
                </a:solidFill>
                <a:effectLst>
                  <a:outerShdw blurRad="38100" dist="38100" dir="2700000" algn="tl">
                    <a:srgbClr val="000000">
                      <a:alpha val="43137"/>
                    </a:srgbClr>
                  </a:outerShdw>
                </a:effectLst>
                <a:latin typeface="Comic Sans MS" pitchFamily="66" charset="0"/>
              </a:rPr>
              <a:t>Cold</a:t>
            </a:r>
            <a:r>
              <a:rPr lang="it-IT" sz="3200" i="1" dirty="0" smtClean="0">
                <a:solidFill>
                  <a:srgbClr val="FFC000"/>
                </a:solidFill>
                <a:effectLst>
                  <a:outerShdw blurRad="38100" dist="38100" dir="2700000" algn="tl">
                    <a:srgbClr val="000000">
                      <a:alpha val="43137"/>
                    </a:srgbClr>
                  </a:outerShdw>
                </a:effectLst>
                <a:latin typeface="Comic Sans MS" pitchFamily="66" charset="0"/>
              </a:rPr>
              <a:t> Dark </a:t>
            </a:r>
            <a:r>
              <a:rPr lang="it-IT" sz="3200" i="1" dirty="0" err="1" smtClean="0">
                <a:solidFill>
                  <a:srgbClr val="FFC000"/>
                </a:solidFill>
                <a:effectLst>
                  <a:outerShdw blurRad="38100" dist="38100" dir="2700000" algn="tl">
                    <a:srgbClr val="000000">
                      <a:alpha val="43137"/>
                    </a:srgbClr>
                  </a:outerShdw>
                </a:effectLst>
                <a:latin typeface="Comic Sans MS" pitchFamily="66" charset="0"/>
              </a:rPr>
              <a:t>Matter</a:t>
            </a:r>
            <a:r>
              <a:rPr lang="it-IT" sz="3200" dirty="0" smtClean="0">
                <a:solidFill>
                  <a:schemeClr val="bg1"/>
                </a:solidFill>
                <a:effectLst>
                  <a:outerShdw blurRad="38100" dist="38100" dir="2700000" algn="tl">
                    <a:srgbClr val="000000">
                      <a:alpha val="43137"/>
                    </a:srgbClr>
                  </a:outerShdw>
                </a:effectLst>
                <a:latin typeface="Comic Sans MS" pitchFamily="66" charset="0"/>
              </a:rPr>
              <a:t>),</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indicato anche come </a:t>
            </a:r>
          </a:p>
          <a:p>
            <a:pPr algn="ctr"/>
            <a:r>
              <a:rPr lang="it-IT" sz="3200" i="1" dirty="0" smtClean="0">
                <a:solidFill>
                  <a:srgbClr val="FFC000"/>
                </a:solidFill>
                <a:effectLst>
                  <a:outerShdw blurRad="38100" dist="38100" dir="2700000" algn="tl">
                    <a:srgbClr val="000000">
                      <a:alpha val="43137"/>
                    </a:srgbClr>
                  </a:outerShdw>
                </a:effectLst>
                <a:latin typeface="Comic Sans MS" pitchFamily="66" charset="0"/>
              </a:rPr>
              <a:t>Modello Standard della Cosmologia</a:t>
            </a:r>
            <a:r>
              <a:rPr lang="it-IT" sz="3200" dirty="0" smtClean="0">
                <a:solidFill>
                  <a:srgbClr val="FFC000"/>
                </a:solidFill>
                <a:effectLst>
                  <a:outerShdw blurRad="38100" dist="38100" dir="2700000" algn="tl">
                    <a:srgbClr val="000000">
                      <a:alpha val="43137"/>
                    </a:srgbClr>
                  </a:outerShdw>
                </a:effectLst>
                <a:latin typeface="Comic Sans MS" pitchFamily="66" charset="0"/>
              </a:rPr>
              <a:t>,</a:t>
            </a:r>
            <a:r>
              <a:rPr lang="it-IT" sz="3200" dirty="0" smtClean="0">
                <a:solidFill>
                  <a:schemeClr val="bg1"/>
                </a:solidFill>
                <a:effectLst>
                  <a:outerShdw blurRad="38100" dist="38100" dir="2700000" algn="tl">
                    <a:srgbClr val="000000">
                      <a:alpha val="43137"/>
                    </a:srgbClr>
                  </a:outerShdw>
                </a:effectLst>
                <a:latin typeface="Comic Sans MS" pitchFamily="66" charset="0"/>
              </a:rPr>
              <a:t> </a:t>
            </a:r>
          </a:p>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è il modello più semplice che riproduce meglio le osservazioni della cosmologia del big bang.</a:t>
            </a:r>
          </a:p>
        </p:txBody>
      </p:sp>
      <p:sp>
        <p:nvSpPr>
          <p:cNvPr id="3" name="CasellaDiTesto 2"/>
          <p:cNvSpPr txBox="1"/>
          <p:nvPr/>
        </p:nvSpPr>
        <p:spPr>
          <a:xfrm>
            <a:off x="0" y="5069502"/>
            <a:ext cx="9144000" cy="1815882"/>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Esso spiega le osservazioni della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radiazione cosmica di fondo (CMB)</a:t>
            </a:r>
            <a:r>
              <a:rPr lang="it-IT" sz="2800" dirty="0" smtClean="0">
                <a:solidFill>
                  <a:schemeClr val="bg1"/>
                </a:solidFill>
                <a:effectLst>
                  <a:outerShdw blurRad="38100" dist="38100" dir="2700000" algn="tl">
                    <a:srgbClr val="000000">
                      <a:alpha val="43137"/>
                    </a:srgbClr>
                  </a:outerShdw>
                </a:effectLst>
                <a:latin typeface="Comic Sans MS" pitchFamily="66" charset="0"/>
              </a:rPr>
              <a:t>, della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struttura a grande scala dell'universo </a:t>
            </a:r>
            <a:r>
              <a:rPr lang="it-IT" sz="2800" dirty="0" smtClean="0">
                <a:solidFill>
                  <a:schemeClr val="bg1"/>
                </a:solidFill>
                <a:effectLst>
                  <a:outerShdw blurRad="38100" dist="38100" dir="2700000" algn="tl">
                    <a:srgbClr val="000000">
                      <a:alpha val="43137"/>
                    </a:srgbClr>
                  </a:outerShdw>
                </a:effectLst>
                <a:latin typeface="Comic Sans MS" pitchFamily="66" charset="0"/>
              </a:rPr>
              <a:t>e delle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supernovae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Ia</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che indicano un universo in espansione accelerata.</a:t>
            </a:r>
          </a:p>
        </p:txBody>
      </p:sp>
      <p:pic>
        <p:nvPicPr>
          <p:cNvPr id="1026" name="Picture 2" descr="C:\Users\Utente\Documents\fisica\associazione\seminari\materia e energia oscura\figure\CMB.png"/>
          <p:cNvPicPr>
            <a:picLocks noChangeAspect="1" noChangeArrowheads="1"/>
          </p:cNvPicPr>
          <p:nvPr/>
        </p:nvPicPr>
        <p:blipFill>
          <a:blip r:embed="rId3" cstate="print"/>
          <a:srcRect/>
          <a:stretch>
            <a:fillRect/>
          </a:stretch>
        </p:blipFill>
        <p:spPr bwMode="auto">
          <a:xfrm>
            <a:off x="1331640" y="3537012"/>
            <a:ext cx="3096344" cy="1548172"/>
          </a:xfrm>
          <a:prstGeom prst="rect">
            <a:avLst/>
          </a:prstGeom>
          <a:noFill/>
        </p:spPr>
      </p:pic>
      <p:sp>
        <p:nvSpPr>
          <p:cNvPr id="6" name="CasellaDiTesto 5"/>
          <p:cNvSpPr txBox="1"/>
          <p:nvPr/>
        </p:nvSpPr>
        <p:spPr>
          <a:xfrm>
            <a:off x="5004048" y="3861048"/>
            <a:ext cx="3672408" cy="830997"/>
          </a:xfrm>
          <a:prstGeom prst="rect">
            <a:avLst/>
          </a:prstGeom>
          <a:noFill/>
        </p:spPr>
        <p:txBody>
          <a:bodyPr wrap="square" rtlCol="0">
            <a:spAutoFit/>
          </a:bodyPr>
          <a:lstStyle/>
          <a:p>
            <a:r>
              <a:rPr lang="it-IT" sz="2400" dirty="0" smtClean="0">
                <a:solidFill>
                  <a:schemeClr val="bg1"/>
                </a:solidFill>
                <a:effectLst>
                  <a:outerShdw blurRad="38100" dist="38100" dir="2700000" algn="tl">
                    <a:srgbClr val="000000">
                      <a:alpha val="43137"/>
                    </a:srgbClr>
                  </a:outerShdw>
                </a:effectLst>
                <a:latin typeface="Comic Sans MS" pitchFamily="66" charset="0"/>
              </a:rPr>
              <a:t>CMB: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Cosmic</a:t>
            </a:r>
            <a:r>
              <a:rPr lang="it-IT" sz="2400" dirty="0" smtClean="0">
                <a:solidFill>
                  <a:schemeClr val="bg1"/>
                </a:solidFill>
                <a:effectLst>
                  <a:outerShdw blurRad="38100" dist="38100" dir="2700000" algn="tl">
                    <a:srgbClr val="000000">
                      <a:alpha val="43137"/>
                    </a:srgbClr>
                  </a:outerShdw>
                </a:effectLst>
                <a:latin typeface="Comic Sans MS" pitchFamily="66" charset="0"/>
              </a:rPr>
              <a:t>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Microwave</a:t>
            </a:r>
            <a:r>
              <a:rPr lang="it-IT" sz="2400" dirty="0" smtClean="0">
                <a:solidFill>
                  <a:schemeClr val="bg1"/>
                </a:solidFill>
                <a:effectLst>
                  <a:outerShdw blurRad="38100" dist="38100" dir="2700000" algn="tl">
                    <a:srgbClr val="000000">
                      <a:alpha val="43137"/>
                    </a:srgbClr>
                  </a:outerShdw>
                </a:effectLst>
                <a:latin typeface="Comic Sans MS" pitchFamily="66" charset="0"/>
              </a:rPr>
              <a:t> Background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Radiation</a:t>
            </a:r>
            <a:r>
              <a:rPr lang="it-IT" sz="2400" dirty="0" smtClean="0">
                <a:solidFill>
                  <a:schemeClr val="bg1"/>
                </a:solidFill>
                <a:effectLst>
                  <a:outerShdw blurRad="38100" dist="38100" dir="2700000" algn="tl">
                    <a:srgbClr val="000000">
                      <a:alpha val="43137"/>
                    </a:srgbClr>
                  </a:outerShdw>
                </a:effectLst>
                <a:latin typeface="Comic Sans MS" pitchFamily="66" charset="0"/>
              </a:rPr>
              <a:t> </a:t>
            </a:r>
            <a:endParaRPr lang="it-IT" sz="24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8" y="116632"/>
            <a:ext cx="8892480" cy="2677656"/>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Elementi costitutivi sono:</a:t>
            </a:r>
          </a:p>
          <a:p>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La </a:t>
            </a:r>
            <a:r>
              <a:rPr lang="it-IT" sz="2800" dirty="0" smtClean="0">
                <a:solidFill>
                  <a:srgbClr val="FFC000"/>
                </a:solidFill>
                <a:effectLst>
                  <a:outerShdw blurRad="38100" dist="38100" dir="2700000" algn="tl">
                    <a:srgbClr val="000000">
                      <a:alpha val="43137"/>
                    </a:srgbClr>
                  </a:outerShdw>
                </a:effectLst>
                <a:latin typeface="Comic Sans MS" pitchFamily="66" charset="0"/>
              </a:rPr>
              <a:t>costante cosmologica Λ</a:t>
            </a:r>
            <a:r>
              <a:rPr lang="it-IT" sz="2800" dirty="0" smtClean="0">
                <a:solidFill>
                  <a:schemeClr val="bg1"/>
                </a:solidFill>
                <a:effectLst>
                  <a:outerShdw blurRad="38100" dist="38100" dir="2700000" algn="tl">
                    <a:srgbClr val="000000">
                      <a:alpha val="43137"/>
                    </a:srgbClr>
                  </a:outerShdw>
                </a:effectLst>
                <a:latin typeface="Comic Sans MS" pitchFamily="66" charset="0"/>
              </a:rPr>
              <a:t>, che è l'energia oscura rappresentata dall'energia del vuoto, la quale spiegherebbe l'espansione accelerata dell'universo.</a:t>
            </a:r>
          </a:p>
        </p:txBody>
      </p:sp>
      <p:sp>
        <p:nvSpPr>
          <p:cNvPr id="3" name="CasellaDiTesto 2"/>
          <p:cNvSpPr txBox="1"/>
          <p:nvPr/>
        </p:nvSpPr>
        <p:spPr>
          <a:xfrm>
            <a:off x="107504" y="3338989"/>
            <a:ext cx="8892480" cy="523220"/>
          </a:xfrm>
          <a:prstGeom prst="rect">
            <a:avLst/>
          </a:prstGeom>
          <a:noFill/>
        </p:spPr>
        <p:txBody>
          <a:bodyPr wrap="square" rtlCol="0">
            <a:spAutoFit/>
          </a:bodyPr>
          <a:lstStyle/>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La </a:t>
            </a:r>
            <a:r>
              <a:rPr lang="it-IT" sz="2800" dirty="0" smtClean="0">
                <a:solidFill>
                  <a:srgbClr val="FFC000"/>
                </a:solidFill>
                <a:effectLst>
                  <a:outerShdw blurRad="38100" dist="38100" dir="2700000" algn="tl">
                    <a:srgbClr val="000000">
                      <a:alpha val="43137"/>
                    </a:srgbClr>
                  </a:outerShdw>
                </a:effectLst>
                <a:latin typeface="Comic Sans MS" pitchFamily="66" charset="0"/>
              </a:rPr>
              <a:t>materia oscura fredda</a:t>
            </a:r>
            <a:r>
              <a:rPr lang="it-IT" sz="2800" dirty="0" smtClean="0">
                <a:solidFill>
                  <a:schemeClr val="bg1"/>
                </a:solidFill>
                <a:effectLst>
                  <a:outerShdw blurRad="38100" dist="38100" dir="2700000" algn="tl">
                    <a:srgbClr val="000000">
                      <a:alpha val="43137"/>
                    </a:srgbClr>
                  </a:outerShdw>
                </a:effectLst>
                <a:latin typeface="Comic Sans MS" pitchFamily="66" charset="0"/>
              </a:rPr>
              <a:t>.</a:t>
            </a:r>
          </a:p>
        </p:txBody>
      </p:sp>
      <p:sp>
        <p:nvSpPr>
          <p:cNvPr id="4" name="CasellaDiTesto 3"/>
          <p:cNvSpPr txBox="1"/>
          <p:nvPr/>
        </p:nvSpPr>
        <p:spPr>
          <a:xfrm>
            <a:off x="107504" y="4779149"/>
            <a:ext cx="8892480" cy="954107"/>
          </a:xfrm>
          <a:prstGeom prst="rect">
            <a:avLst/>
          </a:prstGeom>
          <a:noFill/>
        </p:spPr>
        <p:txBody>
          <a:bodyPr wrap="square" rtlCol="0">
            <a:spAutoFit/>
          </a:bodyPr>
          <a:lstStyle/>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La </a:t>
            </a:r>
            <a:r>
              <a:rPr lang="it-IT" sz="2800" dirty="0" smtClean="0">
                <a:solidFill>
                  <a:srgbClr val="FFC000"/>
                </a:solidFill>
                <a:effectLst>
                  <a:outerShdw blurRad="38100" dist="38100" dir="2700000" algn="tl">
                    <a:srgbClr val="000000">
                      <a:alpha val="43137"/>
                    </a:srgbClr>
                  </a:outerShdw>
                </a:effectLst>
                <a:latin typeface="Comic Sans MS" pitchFamily="66" charset="0"/>
              </a:rPr>
              <a:t>materia “normale” </a:t>
            </a:r>
            <a:r>
              <a:rPr lang="it-IT" sz="2800" dirty="0" smtClean="0">
                <a:solidFill>
                  <a:schemeClr val="bg1"/>
                </a:solidFill>
                <a:effectLst>
                  <a:outerShdw blurRad="38100" dist="38100" dir="2700000" algn="tl">
                    <a:srgbClr val="000000">
                      <a:alpha val="43137"/>
                    </a:srgbClr>
                  </a:outerShdw>
                </a:effectLst>
                <a:latin typeface="Comic Sans MS" pitchFamily="66" charset="0"/>
              </a:rPr>
              <a:t>(atomi (costituenti i pianeti, le stelle e le nubi di gas), fotoni, neutrini,…).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404664"/>
            <a:ext cx="8568952" cy="2246769"/>
          </a:xfrm>
          <a:prstGeom prst="rect">
            <a:avLst/>
          </a:prstGeom>
          <a:noFill/>
        </p:spPr>
        <p:txBody>
          <a:bodyPr wrap="square" rtlCol="0">
            <a:spAutoFit/>
          </a:bodyPr>
          <a:lstStyle/>
          <a:p>
            <a:r>
              <a:rPr lang="it-IT" sz="2800" dirty="0" smtClean="0">
                <a:solidFill>
                  <a:schemeClr val="bg1"/>
                </a:solidFill>
                <a:effectLst>
                  <a:outerShdw blurRad="38100" dist="38100" dir="2700000" algn="tl">
                    <a:srgbClr val="000000">
                      <a:alpha val="43137"/>
                    </a:srgbClr>
                  </a:outerShdw>
                </a:effectLst>
                <a:latin typeface="Comic Sans MS" pitchFamily="66" charset="0"/>
              </a:rPr>
              <a:t>Il modello assume:</a:t>
            </a:r>
          </a:p>
          <a:p>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invarianza di scala nello spettro delle perturbazioni primordiali </a:t>
            </a:r>
            <a:r>
              <a:rPr lang="it-IT" sz="2800" dirty="0" smtClean="0">
                <a:solidFill>
                  <a:srgbClr val="FFC000"/>
                </a:solidFill>
                <a:effectLst>
                  <a:outerShdw blurRad="38100" dist="38100" dir="2700000" algn="tl">
                    <a:srgbClr val="000000">
                      <a:alpha val="43137"/>
                    </a:srgbClr>
                  </a:outerShdw>
                </a:effectLst>
                <a:latin typeface="Comic Sans MS" pitchFamily="66" charset="0"/>
              </a:rPr>
              <a:t>(l’universo ha una struttura frattale)</a:t>
            </a:r>
          </a:p>
        </p:txBody>
      </p:sp>
      <p:pic>
        <p:nvPicPr>
          <p:cNvPr id="5" name="Picture 2" descr="C:\Users\Utente\Documents\fisica\associazione\seminari\materia e energia oscura\figure\CMB.png"/>
          <p:cNvPicPr>
            <a:picLocks noChangeAspect="1" noChangeArrowheads="1"/>
          </p:cNvPicPr>
          <p:nvPr/>
        </p:nvPicPr>
        <p:blipFill>
          <a:blip r:embed="rId3" cstate="print"/>
          <a:srcRect/>
          <a:stretch>
            <a:fillRect/>
          </a:stretch>
        </p:blipFill>
        <p:spPr bwMode="auto">
          <a:xfrm>
            <a:off x="755576" y="3513348"/>
            <a:ext cx="4295800" cy="2147900"/>
          </a:xfrm>
          <a:prstGeom prst="rect">
            <a:avLst/>
          </a:prstGeom>
          <a:noFill/>
        </p:spPr>
      </p:pic>
      <p:sp>
        <p:nvSpPr>
          <p:cNvPr id="6" name="CasellaDiTesto 5"/>
          <p:cNvSpPr txBox="1"/>
          <p:nvPr/>
        </p:nvSpPr>
        <p:spPr>
          <a:xfrm>
            <a:off x="5220072" y="4110171"/>
            <a:ext cx="3672408" cy="830997"/>
          </a:xfrm>
          <a:prstGeom prst="rect">
            <a:avLst/>
          </a:prstGeom>
          <a:noFill/>
        </p:spPr>
        <p:txBody>
          <a:bodyPr wrap="square" rtlCol="0">
            <a:spAutoFit/>
          </a:bodyPr>
          <a:lstStyle/>
          <a:p>
            <a:r>
              <a:rPr lang="it-IT" sz="2400" dirty="0" smtClean="0">
                <a:solidFill>
                  <a:schemeClr val="bg1"/>
                </a:solidFill>
                <a:effectLst>
                  <a:outerShdw blurRad="38100" dist="38100" dir="2700000" algn="tl">
                    <a:srgbClr val="000000">
                      <a:alpha val="43137"/>
                    </a:srgbClr>
                  </a:outerShdw>
                </a:effectLst>
                <a:latin typeface="Comic Sans MS" pitchFamily="66" charset="0"/>
              </a:rPr>
              <a:t>CMB: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Cosmic</a:t>
            </a:r>
            <a:r>
              <a:rPr lang="it-IT" sz="2400" dirty="0" smtClean="0">
                <a:solidFill>
                  <a:schemeClr val="bg1"/>
                </a:solidFill>
                <a:effectLst>
                  <a:outerShdw blurRad="38100" dist="38100" dir="2700000" algn="tl">
                    <a:srgbClr val="000000">
                      <a:alpha val="43137"/>
                    </a:srgbClr>
                  </a:outerShdw>
                </a:effectLst>
                <a:latin typeface="Comic Sans MS" pitchFamily="66" charset="0"/>
              </a:rPr>
              <a:t>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Microwave</a:t>
            </a:r>
            <a:r>
              <a:rPr lang="it-IT" sz="2400" dirty="0" smtClean="0">
                <a:solidFill>
                  <a:schemeClr val="bg1"/>
                </a:solidFill>
                <a:effectLst>
                  <a:outerShdw blurRad="38100" dist="38100" dir="2700000" algn="tl">
                    <a:srgbClr val="000000">
                      <a:alpha val="43137"/>
                    </a:srgbClr>
                  </a:outerShdw>
                </a:effectLst>
                <a:latin typeface="Comic Sans MS" pitchFamily="66" charset="0"/>
              </a:rPr>
              <a:t> Background </a:t>
            </a:r>
            <a:r>
              <a:rPr lang="it-IT" sz="2400" dirty="0" err="1" smtClean="0">
                <a:solidFill>
                  <a:schemeClr val="bg1"/>
                </a:solidFill>
                <a:effectLst>
                  <a:outerShdw blurRad="38100" dist="38100" dir="2700000" algn="tl">
                    <a:srgbClr val="000000">
                      <a:alpha val="43137"/>
                    </a:srgbClr>
                  </a:outerShdw>
                </a:effectLst>
                <a:latin typeface="Comic Sans MS" pitchFamily="66" charset="0"/>
              </a:rPr>
              <a:t>Radiation</a:t>
            </a:r>
            <a:r>
              <a:rPr lang="it-IT" sz="2400" dirty="0" smtClean="0">
                <a:solidFill>
                  <a:schemeClr val="bg1"/>
                </a:solidFill>
                <a:effectLst>
                  <a:outerShdw blurRad="38100" dist="38100" dir="2700000" algn="tl">
                    <a:srgbClr val="000000">
                      <a:alpha val="43137"/>
                    </a:srgbClr>
                  </a:outerShdw>
                </a:effectLst>
                <a:latin typeface="Comic Sans MS" pitchFamily="66" charset="0"/>
              </a:rPr>
              <a:t> </a:t>
            </a:r>
            <a:endParaRPr lang="it-IT" sz="24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908720"/>
            <a:ext cx="9144000" cy="2800767"/>
          </a:xfrm>
          <a:prstGeom prst="rect">
            <a:avLst/>
          </a:prstGeom>
          <a:noFill/>
        </p:spPr>
        <p:txBody>
          <a:bodyPr wrap="square" rtlCol="0">
            <a:spAutoFit/>
          </a:bodyPr>
          <a:lstStyle/>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un Universo </a:t>
            </a:r>
            <a:r>
              <a:rPr lang="it-IT" sz="2800" dirty="0" smtClean="0">
                <a:solidFill>
                  <a:srgbClr val="FFC000"/>
                </a:solidFill>
                <a:effectLst>
                  <a:outerShdw blurRad="38100" dist="38100" dir="2700000" algn="tl">
                    <a:srgbClr val="000000">
                      <a:alpha val="43137"/>
                    </a:srgbClr>
                  </a:outerShdw>
                </a:effectLst>
                <a:latin typeface="Comic Sans MS" pitchFamily="66" charset="0"/>
              </a:rPr>
              <a:t>senza curvatura spaziale</a:t>
            </a:r>
            <a:r>
              <a:rPr lang="it-IT" sz="2800" dirty="0" smtClean="0">
                <a:solidFill>
                  <a:schemeClr val="bg1"/>
                </a:solidFill>
                <a:effectLst>
                  <a:outerShdw blurRad="38100" dist="38100" dir="2700000" algn="tl">
                    <a:srgbClr val="000000">
                      <a:alpha val="43137"/>
                    </a:srgbClr>
                  </a:outerShdw>
                </a:effectLst>
                <a:latin typeface="Comic Sans MS" pitchFamily="66" charset="0"/>
              </a:rPr>
              <a:t>. La presenza della materia e dell’energia oscure portano (oggi) la densità dell’Universo al valore critico</a:t>
            </a:r>
          </a:p>
          <a:p>
            <a:pPr marL="514350" indent="-514350" algn="ct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 </a:t>
            </a:r>
            <a:r>
              <a:rPr lang="it-IT" sz="3200" baseline="-25000" dirty="0" smtClean="0">
                <a:solidFill>
                  <a:srgbClr val="FFC000"/>
                </a:solidFill>
                <a:effectLst>
                  <a:outerShdw blurRad="38100" dist="38100" dir="2700000" algn="tl">
                    <a:srgbClr val="000000">
                      <a:alpha val="43137"/>
                    </a:srgbClr>
                  </a:outerShdw>
                </a:effectLst>
                <a:latin typeface="Comic Sans MS" pitchFamily="66" charset="0"/>
                <a:sym typeface="Symbol"/>
              </a:rPr>
              <a:t>0</a:t>
            </a: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 5x10</a:t>
            </a:r>
            <a:r>
              <a:rPr lang="it-IT" sz="3200" baseline="30000" dirty="0" smtClean="0">
                <a:solidFill>
                  <a:srgbClr val="FFC000"/>
                </a:solidFill>
                <a:effectLst>
                  <a:outerShdw blurRad="38100" dist="38100" dir="2700000" algn="tl">
                    <a:srgbClr val="000000">
                      <a:alpha val="43137"/>
                    </a:srgbClr>
                  </a:outerShdw>
                </a:effectLst>
                <a:latin typeface="Comic Sans MS" pitchFamily="66" charset="0"/>
                <a:sym typeface="Symbol"/>
              </a:rPr>
              <a:t>-30</a:t>
            </a: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g/cm</a:t>
            </a:r>
            <a:r>
              <a:rPr lang="it-IT" sz="3200" baseline="30000" dirty="0" smtClean="0">
                <a:solidFill>
                  <a:srgbClr val="FFC000"/>
                </a:solidFill>
                <a:effectLst>
                  <a:outerShdw blurRad="38100" dist="38100" dir="2700000" algn="tl">
                    <a:srgbClr val="000000">
                      <a:alpha val="43137"/>
                    </a:srgbClr>
                  </a:outerShdw>
                </a:effectLst>
                <a:latin typeface="Comic Sans MS" pitchFamily="66" charset="0"/>
                <a:sym typeface="Symbol"/>
              </a:rPr>
              <a:t>3</a:t>
            </a: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  = /</a:t>
            </a:r>
            <a:r>
              <a:rPr lang="it-IT" sz="3200" baseline="-25000" dirty="0" smtClean="0">
                <a:solidFill>
                  <a:srgbClr val="FFC000"/>
                </a:solidFill>
                <a:effectLst>
                  <a:outerShdw blurRad="38100" dist="38100" dir="2700000" algn="tl">
                    <a:srgbClr val="000000">
                      <a:alpha val="43137"/>
                    </a:srgbClr>
                  </a:outerShdw>
                </a:effectLst>
                <a:latin typeface="Comic Sans MS" pitchFamily="66" charset="0"/>
                <a:sym typeface="Symbol"/>
              </a:rPr>
              <a:t>0</a:t>
            </a: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=1</a:t>
            </a:r>
          </a:p>
          <a:p>
            <a:pPr marL="514350" indent="-514350" algn="ctr"/>
            <a:r>
              <a:rPr lang="it-IT" sz="3200" dirty="0" smtClean="0">
                <a:solidFill>
                  <a:srgbClr val="FFC000"/>
                </a:solidFill>
                <a:effectLst>
                  <a:outerShdw blurRad="38100" dist="38100" dir="2700000" algn="tl">
                    <a:srgbClr val="000000">
                      <a:alpha val="43137"/>
                    </a:srgbClr>
                  </a:outerShdw>
                </a:effectLst>
                <a:latin typeface="Comic Sans MS" pitchFamily="66" charset="0"/>
                <a:sym typeface="Symbol"/>
              </a:rPr>
              <a:t>       </a:t>
            </a:r>
            <a:r>
              <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sym typeface="Symbol"/>
              </a:rPr>
              <a:t>(PROBLEMA DELLA PIATTEZZA E DELLA DENSITÀ </a:t>
            </a:r>
            <a:r>
              <a:rPr lang="it-IT" sz="2800" dirty="0" err="1" smtClean="0">
                <a:solidFill>
                  <a:schemeClr val="tx2">
                    <a:lumMod val="75000"/>
                  </a:schemeClr>
                </a:solidFill>
                <a:effectLst>
                  <a:outerShdw blurRad="38100" dist="38100" dir="2700000" algn="tl">
                    <a:srgbClr val="000000">
                      <a:alpha val="43137"/>
                    </a:srgbClr>
                  </a:outerShdw>
                </a:effectLst>
                <a:latin typeface="Comic Sans MS" pitchFamily="66" charset="0"/>
                <a:sym typeface="Symbol"/>
              </a:rPr>
              <a:t>DI</a:t>
            </a:r>
            <a:r>
              <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sym typeface="Symbol"/>
              </a:rPr>
              <a:t> MATERIA)</a:t>
            </a:r>
            <a:endPar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74500" y="3849368"/>
            <a:ext cx="3225692" cy="2892000"/>
          </a:xfrm>
          <a:prstGeom prst="rect">
            <a:avLst/>
          </a:prstGeom>
        </p:spPr>
      </p:pic>
      <p:cxnSp>
        <p:nvCxnSpPr>
          <p:cNvPr id="7" name="Connettore 2 6"/>
          <p:cNvCxnSpPr/>
          <p:nvPr/>
        </p:nvCxnSpPr>
        <p:spPr>
          <a:xfrm>
            <a:off x="467544" y="6237312"/>
            <a:ext cx="2232248"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51520" y="116632"/>
            <a:ext cx="8640960" cy="954107"/>
          </a:xfrm>
          <a:prstGeom prst="rect">
            <a:avLst/>
          </a:prstGeom>
          <a:noFill/>
        </p:spPr>
        <p:txBody>
          <a:bodyPr wrap="square" rtlCol="0">
            <a:spAutoFit/>
          </a:bodyPr>
          <a:lstStyle/>
          <a:p>
            <a:pPr marL="514350" indent="-514350"/>
            <a:r>
              <a:rPr lang="it-IT" sz="2800" dirty="0" smtClean="0">
                <a:solidFill>
                  <a:schemeClr val="bg1"/>
                </a:solidFill>
                <a:effectLst>
                  <a:outerShdw blurRad="38100" dist="38100" dir="2700000" algn="tl">
                    <a:srgbClr val="000000">
                      <a:alpha val="43137"/>
                    </a:srgbClr>
                  </a:outerShdw>
                </a:effectLst>
                <a:latin typeface="Comic Sans MS" pitchFamily="66" charset="0"/>
              </a:rPr>
              <a:t>Il modello prevede:</a:t>
            </a:r>
          </a:p>
          <a:p>
            <a:pPr marL="514350" indent="-514350"/>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cTn>
                              </p:par>
                            </p:childTnLst>
                          </p:cTn>
                        </p:par>
                        <p:par>
                          <p:cTn id="12" fill="hold">
                            <p:stCondLst>
                              <p:cond delay="7000"/>
                            </p:stCondLst>
                            <p:childTnLst>
                              <p:par>
                                <p:cTn id="13" presetID="53"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3000" fill="hold"/>
                                        <p:tgtEl>
                                          <p:spTgt spid="5"/>
                                        </p:tgtEl>
                                        <p:attrNameLst>
                                          <p:attrName>ppt_w</p:attrName>
                                        </p:attrNameLst>
                                      </p:cBhvr>
                                      <p:tavLst>
                                        <p:tav tm="0">
                                          <p:val>
                                            <p:fltVal val="0"/>
                                          </p:val>
                                        </p:tav>
                                        <p:tav tm="100000">
                                          <p:val>
                                            <p:strVal val="#ppt_w"/>
                                          </p:val>
                                        </p:tav>
                                      </p:tavLst>
                                    </p:anim>
                                    <p:anim calcmode="lin" valueType="num">
                                      <p:cBhvr>
                                        <p:cTn id="16" dur="3000" fill="hold"/>
                                        <p:tgtEl>
                                          <p:spTgt spid="5"/>
                                        </p:tgtEl>
                                        <p:attrNameLst>
                                          <p:attrName>ppt_h</p:attrName>
                                        </p:attrNameLst>
                                      </p:cBhvr>
                                      <p:tavLst>
                                        <p:tav tm="0">
                                          <p:val>
                                            <p:fltVal val="0"/>
                                          </p:val>
                                        </p:tav>
                                        <p:tav tm="100000">
                                          <p:val>
                                            <p:strVal val="#ppt_h"/>
                                          </p:val>
                                        </p:tav>
                                      </p:tavLst>
                                    </p:anim>
                                    <p:animEffect transition="in" filter="fade">
                                      <p:cBhvr>
                                        <p:cTn id="17" dur="3000"/>
                                        <p:tgtEl>
                                          <p:spTgt spid="5"/>
                                        </p:tgtEl>
                                      </p:cBhvr>
                                    </p:animEffect>
                                  </p:childTnLst>
                                </p:cTn>
                              </p:par>
                            </p:childTnLst>
                          </p:cTn>
                        </p:par>
                        <p:par>
                          <p:cTn id="18" fill="hold">
                            <p:stCondLst>
                              <p:cond delay="10000"/>
                            </p:stCondLst>
                            <p:childTnLst>
                              <p:par>
                                <p:cTn id="19" presetID="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823352"/>
            <a:ext cx="8640960" cy="2677656"/>
          </a:xfrm>
          <a:prstGeom prst="rect">
            <a:avLst/>
          </a:prstGeom>
          <a:noFill/>
        </p:spPr>
        <p:txBody>
          <a:bodyPr wrap="square" rtlCol="0">
            <a:spAutoFit/>
          </a:bodyPr>
          <a:lstStyle/>
          <a:p>
            <a:pPr marL="514350" indent="-514350">
              <a:buFont typeface="Wingdings" pitchFamily="2" charset="2"/>
              <a:buChar char="Ø"/>
            </a:pPr>
            <a:r>
              <a:rPr lang="it-IT" sz="2800" dirty="0" smtClean="0">
                <a:solidFill>
                  <a:schemeClr val="bg1"/>
                </a:solidFill>
                <a:effectLst>
                  <a:outerShdw blurRad="38100" dist="38100" dir="2700000" algn="tl">
                    <a:srgbClr val="000000">
                      <a:alpha val="43137"/>
                    </a:srgbClr>
                  </a:outerShdw>
                </a:effectLst>
                <a:latin typeface="Comic Sans MS" pitchFamily="66" charset="0"/>
              </a:rPr>
              <a:t>un Universo con una straordinaria omogeneità    su scale così ampie da non essere causalmente connesse </a:t>
            </a:r>
            <a:r>
              <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rPr>
              <a:t>(</a:t>
            </a:r>
            <a:r>
              <a:rPr lang="it-IT" sz="2800" cap="all" dirty="0" smtClean="0">
                <a:solidFill>
                  <a:schemeClr val="tx2">
                    <a:lumMod val="75000"/>
                  </a:schemeClr>
                </a:solidFill>
                <a:effectLst>
                  <a:outerShdw blurRad="38100" dist="38100" dir="2700000" algn="tl">
                    <a:srgbClr val="000000">
                      <a:alpha val="43137"/>
                    </a:srgbClr>
                  </a:outerShdw>
                </a:effectLst>
                <a:latin typeface="Comic Sans MS" pitchFamily="66" charset="0"/>
              </a:rPr>
              <a:t>problema dell'orizzonte</a:t>
            </a:r>
            <a:r>
              <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rPr>
              <a:t>)</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r>
              <a:rPr lang="it-IT" sz="2800" dirty="0" smtClean="0">
                <a:solidFill>
                  <a:schemeClr val="tx2">
                    <a:lumMod val="75000"/>
                  </a:schemeClr>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a causa dell’</a:t>
            </a:r>
            <a:r>
              <a:rPr lang="it-IT" sz="2800" dirty="0" smtClean="0">
                <a:solidFill>
                  <a:srgbClr val="FFC000"/>
                </a:solidFill>
                <a:effectLst>
                  <a:outerShdw blurRad="38100" dist="38100" dir="2700000" algn="tl">
                    <a:srgbClr val="000000">
                      <a:alpha val="43137"/>
                    </a:srgbClr>
                  </a:outerShdw>
                </a:effectLst>
                <a:latin typeface="Comic Sans MS" pitchFamily="66" charset="0"/>
              </a:rPr>
              <a:t>inflazione cosmica primordiale</a:t>
            </a:r>
            <a:r>
              <a:rPr lang="it-IT" sz="2800" dirty="0" smtClean="0">
                <a:solidFill>
                  <a:schemeClr val="bg1"/>
                </a:solidFill>
                <a:effectLst>
                  <a:outerShdw blurRad="38100" dist="38100" dir="2700000" algn="tl">
                    <a:srgbClr val="000000">
                      <a:alpha val="43137"/>
                    </a:srgbClr>
                  </a:outerShdw>
                </a:effectLst>
                <a:latin typeface="Comic Sans MS" pitchFamily="66" charset="0"/>
              </a:rPr>
              <a:t>, cioè della accelerazione dell’espansione dell’Universo dovuta alla </a:t>
            </a:r>
            <a:r>
              <a:rPr lang="it-IT" sz="2800" dirty="0" smtClean="0">
                <a:solidFill>
                  <a:srgbClr val="FFC000"/>
                </a:solidFill>
                <a:effectLst>
                  <a:outerShdw blurRad="38100" dist="38100" dir="2700000" algn="tl">
                    <a:srgbClr val="000000">
                      <a:alpha val="43137"/>
                    </a:srgbClr>
                  </a:outerShdw>
                </a:effectLst>
                <a:latin typeface="Comic Sans MS" pitchFamily="66" charset="0"/>
              </a:rPr>
              <a:t>energia oscura </a:t>
            </a:r>
            <a:r>
              <a:rPr lang="it-IT" sz="2800" b="1" dirty="0" smtClean="0">
                <a:solidFill>
                  <a:srgbClr val="FFC000"/>
                </a:solidFill>
                <a:effectLst>
                  <a:outerShdw blurRad="38100" dist="38100" dir="2700000" algn="tl">
                    <a:srgbClr val="000000">
                      <a:alpha val="43137"/>
                    </a:srgbClr>
                  </a:outerShdw>
                </a:effectLst>
                <a:latin typeface="Comic Sans MS" pitchFamily="66" charset="0"/>
                <a:sym typeface="Symbol"/>
              </a:rPr>
              <a:t></a:t>
            </a:r>
            <a:endParaRPr lang="it-IT" sz="2800" b="1" dirty="0" smtClean="0">
              <a:solidFill>
                <a:srgbClr val="FFC000"/>
              </a:solidFill>
              <a:effectLst>
                <a:outerShdw blurRad="38100" dist="38100" dir="2700000" algn="tl">
                  <a:srgbClr val="000000">
                    <a:alpha val="43137"/>
                  </a:srgbClr>
                </a:outerShdw>
              </a:effectLst>
              <a:latin typeface="Comic Sans MS" pitchFamily="66"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3325345"/>
            <a:ext cx="3701408" cy="3344015"/>
          </a:xfrm>
          <a:prstGeom prst="rect">
            <a:avLst/>
          </a:prstGeom>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25731"/>
          <a:stretch/>
        </p:blipFill>
        <p:spPr bwMode="auto">
          <a:xfrm>
            <a:off x="1331640" y="3814441"/>
            <a:ext cx="2971977" cy="2854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asellaDiTesto 6"/>
          <p:cNvSpPr txBox="1"/>
          <p:nvPr/>
        </p:nvSpPr>
        <p:spPr>
          <a:xfrm>
            <a:off x="251520" y="116632"/>
            <a:ext cx="8640960" cy="954107"/>
          </a:xfrm>
          <a:prstGeom prst="rect">
            <a:avLst/>
          </a:prstGeom>
          <a:noFill/>
        </p:spPr>
        <p:txBody>
          <a:bodyPr wrap="square" rtlCol="0">
            <a:spAutoFit/>
          </a:bodyPr>
          <a:lstStyle/>
          <a:p>
            <a:pPr marL="514350" indent="-514350"/>
            <a:r>
              <a:rPr lang="it-IT" sz="2800" dirty="0" smtClean="0">
                <a:solidFill>
                  <a:schemeClr val="bg1"/>
                </a:solidFill>
                <a:effectLst>
                  <a:outerShdw blurRad="38100" dist="38100" dir="2700000" algn="tl">
                    <a:srgbClr val="000000">
                      <a:alpha val="43137"/>
                    </a:srgbClr>
                  </a:outerShdw>
                </a:effectLst>
                <a:latin typeface="Comic Sans MS" pitchFamily="66" charset="0"/>
              </a:rPr>
              <a:t>Il modello prevede:</a:t>
            </a:r>
          </a:p>
          <a:p>
            <a:pPr marL="514350" indent="-514350"/>
            <a:endParaRPr lang="it-IT" sz="2800" dirty="0" smtClean="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47864" y="171797"/>
            <a:ext cx="5796136" cy="1384995"/>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La storia inizia nel 1930 su un piroscafo in viaggio                    da Madras a Southampton</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35496" y="1834946"/>
            <a:ext cx="5832648" cy="3970318"/>
          </a:xfrm>
          <a:prstGeom prst="rect">
            <a:avLst/>
          </a:prstGeom>
          <a:noFill/>
        </p:spPr>
        <p:txBody>
          <a:bodyPr wrap="square" rtlCol="0">
            <a:spAutoFit/>
          </a:bodyPr>
          <a:lstStyle/>
          <a:p>
            <a:pPr algn="ctr"/>
            <a:r>
              <a:rPr lang="it-IT" sz="2800" dirty="0" smtClean="0">
                <a:solidFill>
                  <a:schemeClr val="bg1"/>
                </a:solidFill>
                <a:effectLst>
                  <a:outerShdw blurRad="38100" dist="38100" dir="2700000" algn="tl">
                    <a:srgbClr val="000000">
                      <a:alpha val="43137"/>
                    </a:srgbClr>
                  </a:outerShdw>
                </a:effectLst>
                <a:latin typeface="Comic Sans MS" pitchFamily="66" charset="0"/>
              </a:rPr>
              <a:t>Il viaggio è lungo (18 giorni) e noioso e un giovane passeggero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Subrahmanyan</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Chandrasekhar</a:t>
            </a:r>
            <a:r>
              <a:rPr lang="it-IT" sz="2800" dirty="0" smtClean="0">
                <a:solidFill>
                  <a:schemeClr val="bg1"/>
                </a:solidFill>
                <a:effectLst>
                  <a:outerShdw blurRad="38100" dist="38100" dir="2700000" algn="tl">
                    <a:srgbClr val="000000">
                      <a:alpha val="43137"/>
                    </a:srgbClr>
                  </a:outerShdw>
                </a:effectLst>
                <a:latin typeface="Comic Sans MS" pitchFamily="66" charset="0"/>
              </a:rPr>
              <a:t>), per ingannare il tempo, calcola (con carta e matita!) la massa critica </a:t>
            </a:r>
            <a:r>
              <a:rPr lang="it-IT" sz="2800" dirty="0" smtClean="0">
                <a:solidFill>
                  <a:srgbClr val="FFC000"/>
                </a:solidFill>
                <a:effectLst>
                  <a:outerShdw blurRad="38100" dist="38100" dir="2700000" algn="tl">
                    <a:srgbClr val="000000">
                      <a:alpha val="43137"/>
                    </a:srgbClr>
                  </a:outerShdw>
                </a:effectLst>
                <a:latin typeface="Comic Sans MS" pitchFamily="66" charset="0"/>
              </a:rPr>
              <a:t>(</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M</a:t>
            </a:r>
            <a:r>
              <a:rPr lang="it-IT" sz="2800" baseline="-25000" dirty="0" err="1" smtClean="0">
                <a:solidFill>
                  <a:srgbClr val="FFC000"/>
                </a:solidFill>
                <a:effectLst>
                  <a:outerShdw blurRad="38100" dist="38100" dir="2700000" algn="tl">
                    <a:srgbClr val="000000">
                      <a:alpha val="43137"/>
                    </a:srgbClr>
                  </a:outerShdw>
                </a:effectLst>
                <a:latin typeface="Comic Sans MS" pitchFamily="66" charset="0"/>
              </a:rPr>
              <a:t>Ch</a:t>
            </a:r>
            <a:r>
              <a:rPr lang="it-IT" sz="2800" dirty="0" smtClean="0">
                <a:solidFill>
                  <a:srgbClr val="FFC000"/>
                </a:solidFill>
                <a:effectLst>
                  <a:outerShdw blurRad="38100" dist="38100" dir="2700000" algn="tl">
                    <a:srgbClr val="000000">
                      <a:alpha val="43137"/>
                    </a:srgbClr>
                  </a:outerShdw>
                </a:effectLst>
                <a:latin typeface="Comic Sans MS" pitchFamily="66" charset="0"/>
              </a:rPr>
              <a:t>)</a:t>
            </a:r>
            <a:r>
              <a:rPr lang="it-IT" sz="2800" baseline="-250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smtClean="0">
                <a:solidFill>
                  <a:schemeClr val="bg1"/>
                </a:solidFill>
                <a:effectLst>
                  <a:outerShdw blurRad="38100" dist="38100" dir="2700000" algn="tl">
                    <a:srgbClr val="000000">
                      <a:alpha val="43137"/>
                    </a:srgbClr>
                  </a:outerShdw>
                </a:effectLst>
                <a:latin typeface="Comic Sans MS" pitchFamily="66" charset="0"/>
              </a:rPr>
              <a:t>alla quale un particolare tipo di stelle (</a:t>
            </a:r>
            <a:r>
              <a:rPr lang="it-IT" sz="2800" dirty="0" smtClean="0">
                <a:solidFill>
                  <a:srgbClr val="FFC000"/>
                </a:solidFill>
                <a:effectLst>
                  <a:outerShdw blurRad="38100" dist="38100" dir="2700000" algn="tl">
                    <a:srgbClr val="000000">
                      <a:alpha val="43137"/>
                    </a:srgbClr>
                  </a:outerShdw>
                </a:effectLst>
                <a:latin typeface="Comic Sans MS" pitchFamily="66" charset="0"/>
              </a:rPr>
              <a:t>le nane bianche</a:t>
            </a:r>
            <a:r>
              <a:rPr lang="it-IT" sz="2800" dirty="0" smtClean="0">
                <a:solidFill>
                  <a:schemeClr val="bg1"/>
                </a:solidFill>
                <a:effectLst>
                  <a:outerShdw blurRad="38100" dist="38100" dir="2700000" algn="tl">
                    <a:srgbClr val="000000">
                      <a:alpha val="43137"/>
                    </a:srgbClr>
                  </a:outerShdw>
                </a:effectLst>
                <a:latin typeface="Comic Sans MS" pitchFamily="66" charset="0"/>
              </a:rPr>
              <a:t>) si accendono in una supernova (sono le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supernovae</a:t>
            </a:r>
            <a:r>
              <a:rPr lang="it-IT" sz="2800" dirty="0" smtClean="0">
                <a:solidFill>
                  <a:srgbClr val="FFC000"/>
                </a:solidFill>
                <a:effectLst>
                  <a:outerShdw blurRad="38100" dist="38100" dir="2700000" algn="tl">
                    <a:srgbClr val="000000">
                      <a:alpha val="43137"/>
                    </a:srgbClr>
                  </a:outerShdw>
                </a:effectLst>
                <a:latin typeface="Comic Sans MS" pitchFamily="66" charset="0"/>
              </a:rPr>
              <a:t>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Ia</a:t>
            </a:r>
            <a:r>
              <a:rPr lang="it-IT" sz="2800" dirty="0" smtClean="0">
                <a:solidFill>
                  <a:schemeClr val="bg1"/>
                </a:solidFill>
                <a:effectLst>
                  <a:outerShdw blurRad="38100" dist="38100" dir="2700000" algn="tl">
                    <a:srgbClr val="000000">
                      <a:alpha val="43137"/>
                    </a:srgbClr>
                  </a:outerShdw>
                </a:effectLst>
                <a:latin typeface="Comic Sans MS" pitchFamily="66" charset="0"/>
              </a:rPr>
              <a:t>) </a:t>
            </a:r>
            <a:endParaRPr lang="it-IT" sz="2800" dirty="0">
              <a:solidFill>
                <a:schemeClr val="bg1"/>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ChangeAspect="1" noChangeArrowheads="1"/>
          </p:cNvPicPr>
          <p:nvPr/>
        </p:nvPicPr>
        <p:blipFill>
          <a:blip r:embed="rId3" cstate="print"/>
          <a:srcRect l="4734" t="4470" r="5323" b="28487"/>
          <a:stretch>
            <a:fillRect/>
          </a:stretch>
        </p:blipFill>
        <p:spPr bwMode="auto">
          <a:xfrm>
            <a:off x="5868144" y="1916832"/>
            <a:ext cx="3161951" cy="3744416"/>
          </a:xfrm>
          <a:prstGeom prst="rect">
            <a:avLst/>
          </a:prstGeom>
          <a:noFill/>
          <a:ln w="9525">
            <a:noFill/>
            <a:miter lim="800000"/>
            <a:headEnd/>
            <a:tailEnd/>
          </a:ln>
          <a:effectLst/>
        </p:spPr>
      </p:pic>
      <p:pic>
        <p:nvPicPr>
          <p:cNvPr id="4" name="Picture 2" descr="C:\Users\Utente\Documents\fisica\associazione\seminari\materia e energia oscura\figure\Mauretania1.jpg"/>
          <p:cNvPicPr>
            <a:picLocks noChangeAspect="1" noChangeArrowheads="1"/>
          </p:cNvPicPr>
          <p:nvPr/>
        </p:nvPicPr>
        <p:blipFill>
          <a:blip r:embed="rId4" cstate="print"/>
          <a:srcRect b="14179"/>
          <a:stretch>
            <a:fillRect/>
          </a:stretch>
        </p:blipFill>
        <p:spPr bwMode="auto">
          <a:xfrm>
            <a:off x="179511" y="86207"/>
            <a:ext cx="3070495" cy="1686609"/>
          </a:xfrm>
          <a:prstGeom prst="rect">
            <a:avLst/>
          </a:prstGeom>
          <a:noFill/>
        </p:spPr>
      </p:pic>
      <p:sp>
        <p:nvSpPr>
          <p:cNvPr id="7" name="CasellaDiTesto 6"/>
          <p:cNvSpPr txBox="1"/>
          <p:nvPr/>
        </p:nvSpPr>
        <p:spPr>
          <a:xfrm>
            <a:off x="-36512" y="5903893"/>
            <a:ext cx="9144000" cy="954107"/>
          </a:xfrm>
          <a:prstGeom prst="rect">
            <a:avLst/>
          </a:prstGeom>
          <a:noFill/>
        </p:spPr>
        <p:txBody>
          <a:bodyPr wrap="square" rtlCol="0">
            <a:spAutoFit/>
          </a:bodyPr>
          <a:lstStyle/>
          <a:p>
            <a:pPr algn="ctr"/>
            <a:r>
              <a:rPr lang="it-IT" sz="2800" dirty="0" smtClean="0">
                <a:solidFill>
                  <a:srgbClr val="FFC000"/>
                </a:solidFill>
                <a:effectLst>
                  <a:outerShdw blurRad="38100" dist="38100" dir="2700000" algn="tl">
                    <a:srgbClr val="000000">
                      <a:alpha val="43137"/>
                    </a:srgbClr>
                  </a:outerShdw>
                </a:effectLst>
                <a:latin typeface="Comic Sans MS" pitchFamily="66" charset="0"/>
              </a:rPr>
              <a:t>A </a:t>
            </a:r>
            <a:r>
              <a:rPr lang="it-IT" sz="2800" dirty="0" err="1" smtClean="0">
                <a:solidFill>
                  <a:srgbClr val="FFC000"/>
                </a:solidFill>
                <a:effectLst>
                  <a:outerShdw blurRad="38100" dist="38100" dir="2700000" algn="tl">
                    <a:srgbClr val="000000">
                      <a:alpha val="43137"/>
                    </a:srgbClr>
                  </a:outerShdw>
                </a:effectLst>
                <a:latin typeface="Comic Sans MS" pitchFamily="66" charset="0"/>
              </a:rPr>
              <a:t>Chandrasekhar</a:t>
            </a:r>
            <a:r>
              <a:rPr lang="it-IT" sz="2800" dirty="0" smtClean="0">
                <a:solidFill>
                  <a:srgbClr val="FFC000"/>
                </a:solidFill>
                <a:effectLst>
                  <a:outerShdw blurRad="38100" dist="38100" dir="2700000" algn="tl">
                    <a:srgbClr val="000000">
                      <a:alpha val="43137"/>
                    </a:srgbClr>
                  </a:outerShdw>
                </a:effectLst>
                <a:latin typeface="Comic Sans MS" pitchFamily="66" charset="0"/>
              </a:rPr>
              <a:t> è stato assegnato nel 1983 il  Premio Nobel della Fisica</a:t>
            </a:r>
            <a:endParaRPr lang="it-IT"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3212976"/>
            <a:ext cx="7632848" cy="2554545"/>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Va anche detto che, pur essendo il </a:t>
            </a:r>
            <a:r>
              <a:rPr lang="it-IT" sz="3200" dirty="0" smtClean="0">
                <a:solidFill>
                  <a:srgbClr val="FFC000"/>
                </a:solidFill>
                <a:effectLst>
                  <a:outerShdw blurRad="38100" dist="38100" dir="2700000" algn="tl">
                    <a:srgbClr val="000000">
                      <a:alpha val="43137"/>
                    </a:srgbClr>
                  </a:outerShdw>
                </a:effectLst>
                <a:latin typeface="Comic Sans MS" pitchFamily="66" charset="0"/>
              </a:rPr>
              <a:t>Modello ΛCDM</a:t>
            </a:r>
            <a:r>
              <a:rPr lang="it-IT" sz="3200" dirty="0" smtClean="0">
                <a:solidFill>
                  <a:schemeClr val="bg1"/>
                </a:solidFill>
                <a:effectLst>
                  <a:outerShdw blurRad="38100" dist="38100" dir="2700000" algn="tl">
                    <a:srgbClr val="000000">
                      <a:alpha val="43137"/>
                    </a:srgbClr>
                  </a:outerShdw>
                </a:effectLst>
                <a:latin typeface="Comic Sans MS" pitchFamily="66" charset="0"/>
              </a:rPr>
              <a:t> quello che ottiene i maggiori consensi da parte degli astrofisici, ha sollevato anche molte voci critiche</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CasellaDiTesto 2"/>
          <p:cNvSpPr txBox="1"/>
          <p:nvPr/>
        </p:nvSpPr>
        <p:spPr>
          <a:xfrm>
            <a:off x="755576" y="620688"/>
            <a:ext cx="7632848" cy="2062103"/>
          </a:xfrm>
          <a:prstGeom prst="rect">
            <a:avLst/>
          </a:prstGeom>
          <a:noFill/>
        </p:spPr>
        <p:txBody>
          <a:bodyPr wrap="square" rtlCol="0">
            <a:spAutoFit/>
          </a:bodyPr>
          <a:lstStyle/>
          <a:p>
            <a:pPr algn="ctr"/>
            <a:r>
              <a:rPr lang="it-IT" sz="3200" dirty="0" smtClean="0">
                <a:solidFill>
                  <a:schemeClr val="bg1"/>
                </a:solidFill>
                <a:effectLst>
                  <a:outerShdw blurRad="38100" dist="38100" dir="2700000" algn="tl">
                    <a:srgbClr val="000000">
                      <a:alpha val="43137"/>
                    </a:srgbClr>
                  </a:outerShdw>
                </a:effectLst>
                <a:latin typeface="Comic Sans MS" pitchFamily="66" charset="0"/>
              </a:rPr>
              <a:t>Purtroppo il </a:t>
            </a:r>
            <a:r>
              <a:rPr lang="it-IT" sz="3200" dirty="0" smtClean="0">
                <a:solidFill>
                  <a:srgbClr val="FFC000"/>
                </a:solidFill>
                <a:effectLst>
                  <a:outerShdw blurRad="38100" dist="38100" dir="2700000" algn="tl">
                    <a:srgbClr val="000000">
                      <a:alpha val="43137"/>
                    </a:srgbClr>
                  </a:outerShdw>
                </a:effectLst>
                <a:latin typeface="Comic Sans MS" pitchFamily="66" charset="0"/>
              </a:rPr>
              <a:t>Modello ΛCDM </a:t>
            </a:r>
            <a:r>
              <a:rPr lang="it-IT" sz="3200" dirty="0" smtClean="0">
                <a:solidFill>
                  <a:schemeClr val="bg1"/>
                </a:solidFill>
                <a:effectLst>
                  <a:outerShdw blurRad="38100" dist="38100" dir="2700000" algn="tl">
                    <a:srgbClr val="000000">
                      <a:alpha val="43137"/>
                    </a:srgbClr>
                  </a:outerShdw>
                </a:effectLst>
                <a:latin typeface="Comic Sans MS" pitchFamily="66" charset="0"/>
              </a:rPr>
              <a:t>non dice nulla sull'origine fisica della materia oscura, dell'energia oscura e dello spettro delle perturbazioni primordiali.</a:t>
            </a:r>
            <a:endParaRPr lang="it-IT" sz="32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836712"/>
            <a:ext cx="7632848" cy="5016758"/>
          </a:xfrm>
          <a:prstGeom prst="rect">
            <a:avLst/>
          </a:prstGeom>
          <a:noFill/>
        </p:spPr>
        <p:txBody>
          <a:bodyPr wrap="square" rtlCol="0">
            <a:spAutoFit/>
          </a:bodyPr>
          <a:lstStyle/>
          <a:p>
            <a:pPr algn="ctr"/>
            <a:r>
              <a:rPr lang="it-IT" sz="4000" dirty="0" smtClean="0">
                <a:solidFill>
                  <a:schemeClr val="bg1"/>
                </a:solidFill>
                <a:effectLst>
                  <a:outerShdw blurRad="38100" dist="38100" dir="2700000" algn="tl">
                    <a:srgbClr val="000000">
                      <a:alpha val="43137"/>
                    </a:srgbClr>
                  </a:outerShdw>
                </a:effectLst>
                <a:latin typeface="Comic Sans MS" pitchFamily="66" charset="0"/>
              </a:rPr>
              <a:t>Attendiamo fiduciosi i futuri sviluppi che, sicuramente, non mancheranno di riservarci nuove inaspettate sorprese,</a:t>
            </a:r>
          </a:p>
          <a:p>
            <a:pPr algn="ctr"/>
            <a:r>
              <a:rPr lang="it-IT" sz="4000" i="1" dirty="0" smtClean="0">
                <a:solidFill>
                  <a:srgbClr val="FFC000"/>
                </a:solidFill>
                <a:effectLst>
                  <a:outerShdw blurRad="38100" dist="38100" dir="2700000" algn="tl">
                    <a:srgbClr val="000000">
                      <a:alpha val="43137"/>
                    </a:srgbClr>
                  </a:outerShdw>
                </a:effectLst>
                <a:latin typeface="Comic Sans MS" pitchFamily="66" charset="0"/>
              </a:rPr>
              <a:t>anche con la astronomia gravitazionale,</a:t>
            </a:r>
            <a:r>
              <a:rPr lang="it-IT" sz="4000" dirty="0" smtClean="0">
                <a:solidFill>
                  <a:srgbClr val="FFC000"/>
                </a:solidFill>
                <a:effectLst>
                  <a:outerShdw blurRad="38100" dist="38100" dir="2700000" algn="tl">
                    <a:srgbClr val="000000">
                      <a:alpha val="43137"/>
                    </a:srgbClr>
                  </a:outerShdw>
                </a:effectLst>
                <a:latin typeface="Comic Sans MS" pitchFamily="66" charset="0"/>
              </a:rPr>
              <a:t>                    </a:t>
            </a:r>
            <a:r>
              <a:rPr lang="it-IT" sz="4000" dirty="0" smtClean="0">
                <a:solidFill>
                  <a:schemeClr val="bg1"/>
                </a:solidFill>
                <a:effectLst>
                  <a:outerShdw blurRad="38100" dist="38100" dir="2700000" algn="tl">
                    <a:srgbClr val="000000">
                      <a:alpha val="43137"/>
                    </a:srgbClr>
                  </a:outerShdw>
                </a:effectLst>
                <a:latin typeface="Comic Sans MS" pitchFamily="66" charset="0"/>
              </a:rPr>
              <a:t>nella visione del nostro Universo</a:t>
            </a:r>
            <a:endParaRPr lang="it-IT" sz="4000" dirty="0">
              <a:solidFill>
                <a:schemeClr val="bg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fisica\associazione\seminari\materia e energia oscura\figure\spiral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asellaDiTesto 2"/>
          <p:cNvSpPr txBox="1"/>
          <p:nvPr/>
        </p:nvSpPr>
        <p:spPr>
          <a:xfrm>
            <a:off x="251520" y="4725144"/>
            <a:ext cx="3744416" cy="1754326"/>
          </a:xfrm>
          <a:prstGeom prst="rect">
            <a:avLst/>
          </a:prstGeom>
          <a:noFill/>
        </p:spPr>
        <p:txBody>
          <a:bodyPr wrap="square" rtlCol="0">
            <a:spAutoFit/>
          </a:bodyPr>
          <a:lstStyle/>
          <a:p>
            <a:r>
              <a:rPr lang="it-IT" sz="5400" dirty="0" smtClean="0">
                <a:solidFill>
                  <a:schemeClr val="bg1"/>
                </a:solidFill>
                <a:latin typeface="Edwardian Script ITC" pitchFamily="66" charset="0"/>
              </a:rPr>
              <a:t>Grazie per l’attenzione!</a:t>
            </a:r>
            <a:endParaRPr lang="it-IT" sz="5400" dirty="0">
              <a:solidFill>
                <a:schemeClr val="bg1"/>
              </a:solidFill>
              <a:latin typeface="Edwardian Script ITC"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3087</TotalTime>
  <Words>4147</Words>
  <Application>Microsoft Office PowerPoint</Application>
  <PresentationFormat>Presentazione su schermo (4:3)</PresentationFormat>
  <Paragraphs>366</Paragraphs>
  <Slides>92</Slides>
  <Notes>92</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Equinozio</vt:lpstr>
      <vt:lpstr>L’UNIVERSO. Dai Sumeri al        Big Bang e dintorni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fidaf</cp:lastModifiedBy>
  <cp:revision>371</cp:revision>
  <dcterms:created xsi:type="dcterms:W3CDTF">2016-01-28T17:40:16Z</dcterms:created>
  <dcterms:modified xsi:type="dcterms:W3CDTF">2016-03-14T11:06:58Z</dcterms:modified>
</cp:coreProperties>
</file>