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tiff" ContentType="image/tiff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304" r:id="rId6"/>
    <p:sldId id="265" r:id="rId7"/>
    <p:sldId id="264" r:id="rId8"/>
    <p:sldId id="261" r:id="rId9"/>
    <p:sldId id="262" r:id="rId10"/>
    <p:sldId id="266" r:id="rId11"/>
    <p:sldId id="268" r:id="rId12"/>
    <p:sldId id="307" r:id="rId13"/>
    <p:sldId id="308" r:id="rId14"/>
    <p:sldId id="269" r:id="rId15"/>
    <p:sldId id="271" r:id="rId16"/>
    <p:sldId id="309" r:id="rId17"/>
    <p:sldId id="272" r:id="rId18"/>
    <p:sldId id="313" r:id="rId19"/>
    <p:sldId id="31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8" r:id="rId29"/>
    <p:sldId id="287" r:id="rId30"/>
    <p:sldId id="284" r:id="rId31"/>
    <p:sldId id="285" r:id="rId32"/>
    <p:sldId id="283" r:id="rId33"/>
    <p:sldId id="289" r:id="rId34"/>
    <p:sldId id="290" r:id="rId35"/>
    <p:sldId id="295" r:id="rId36"/>
    <p:sldId id="294" r:id="rId37"/>
    <p:sldId id="312" r:id="rId38"/>
    <p:sldId id="291" r:id="rId39"/>
    <p:sldId id="292" r:id="rId40"/>
    <p:sldId id="298" r:id="rId41"/>
    <p:sldId id="299" r:id="rId42"/>
    <p:sldId id="300" r:id="rId43"/>
    <p:sldId id="301" r:id="rId44"/>
    <p:sldId id="302" r:id="rId45"/>
    <p:sldId id="303" r:id="rId46"/>
    <p:sldId id="286" r:id="rId47"/>
    <p:sldId id="319" r:id="rId48"/>
    <p:sldId id="317" r:id="rId49"/>
    <p:sldId id="315" r:id="rId50"/>
    <p:sldId id="316" r:id="rId51"/>
    <p:sldId id="31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9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19"/>
    <p:restoredTop sz="83415"/>
  </p:normalViewPr>
  <p:slideViewPr>
    <p:cSldViewPr snapToGrid="0" snapToObjects="1">
      <p:cViewPr varScale="1">
        <p:scale>
          <a:sx n="56" d="100"/>
          <a:sy n="56" d="100"/>
        </p:scale>
        <p:origin x="-67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08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26091-B61D-8843-9D60-8C916578462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9E4C-7F07-5B42-B318-F728CAE7B4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130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052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BIBBIA  NON CONTIENE DESCRIZIONI</a:t>
            </a:r>
            <a:r>
              <a:rPr lang="it-IT" baseline="0" dirty="0" smtClean="0"/>
              <a:t> COSMOLOGICHE</a:t>
            </a:r>
          </a:p>
          <a:p>
            <a:r>
              <a:rPr lang="it-IT" baseline="0" dirty="0" smtClean="0"/>
              <a:t>STRUTTURA UNIVERSO OTTENUTA DA GENESI , GIOBBE  , GEREMIA</a:t>
            </a:r>
          </a:p>
          <a:p>
            <a:r>
              <a:rPr lang="it-IT" dirty="0" smtClean="0"/>
              <a:t>ELEVATA SPIRITUALITA'</a:t>
            </a:r>
            <a:r>
              <a:rPr lang="it-IT" baseline="0" dirty="0" smtClean="0"/>
              <a:t> EMANATA DAL MONOTEISMO</a:t>
            </a:r>
          </a:p>
          <a:p>
            <a:r>
              <a:rPr lang="it-IT" baseline="0" dirty="0" smtClean="0"/>
              <a:t>CONTENUTI TRASCENDENTI DEI VALORI MORALI</a:t>
            </a:r>
          </a:p>
          <a:p>
            <a:endParaRPr lang="it-IT" baseline="0" dirty="0" smtClean="0">
              <a:solidFill>
                <a:srgbClr val="FF0000"/>
              </a:solidFill>
            </a:endParaRPr>
          </a:p>
          <a:p>
            <a:r>
              <a:rPr lang="it-IT" sz="1800" baseline="0" dirty="0" smtClean="0">
                <a:solidFill>
                  <a:srgbClr val="FF0000"/>
                </a:solidFill>
              </a:rPr>
              <a:t>FALLIMENTO SCIENTIFICO NELL’AREA MESOPOTAMICA E MEDITERRANEA</a:t>
            </a:r>
            <a:endParaRPr lang="it-IT" sz="1800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6842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31420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77002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5195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CIELO SFERICO QUINDI ANCHE LA TERRA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4912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L'UNIVERSO</a:t>
            </a:r>
            <a:r>
              <a:rPr lang="it-IT" baseline="0" dirty="0" smtClean="0"/>
              <a:t> E' COMPOSTO DEI DUE CARATTERI SPAZIO-TEMPO        </a:t>
            </a:r>
          </a:p>
          <a:p>
            <a:r>
              <a:rPr lang="it-IT" baseline="0" dirty="0" smtClean="0"/>
              <a:t>UNIVERSO COMPOSTO DA 64 MODULI, I FENOMENI SONO UNA ALTERNANZA DI YIN(PRINCIPIO PASSIVO) E YANG (ATTIVO)</a:t>
            </a:r>
          </a:p>
          <a:p>
            <a:endParaRPr lang="it-IT" baseline="0" dirty="0" smtClean="0"/>
          </a:p>
          <a:p>
            <a:r>
              <a:rPr lang="it-IT" baseline="0" dirty="0" smtClean="0"/>
              <a:t>UNIVERSO FINITO E ILLIMITATO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7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754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697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29470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7365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</a:t>
            </a:r>
            <a:r>
              <a:rPr lang="it-IT" baseline="0" dirty="0" smtClean="0"/>
              <a:t> due di fronte alla notte stellata sgomenti, attoniti, meravigliati, sperduti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8731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6768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7380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41287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COPERNICO MORI’ LI STESSO GIORNO IN </a:t>
            </a:r>
            <a:r>
              <a:rPr lang="it-IT" baseline="0" dirty="0" smtClean="0"/>
              <a:t> CUI </a:t>
            </a:r>
            <a:r>
              <a:rPr lang="it-IT" dirty="0" smtClean="0"/>
              <a:t>RICEVETTE LA</a:t>
            </a:r>
            <a:r>
              <a:rPr lang="it-IT" baseline="0" dirty="0" smtClean="0"/>
              <a:t> PRIMA COPIA DEL SUO LIBRO</a:t>
            </a:r>
          </a:p>
          <a:p>
            <a:r>
              <a:rPr lang="it-IT" baseline="0" dirty="0" smtClean="0"/>
              <a:t> INFATTI RIMANDO’ A LUNGO LA PUBBLICAZIONE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5066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25839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4617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08525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2030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58258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3806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POTENTE E INQUIETANTE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678273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748558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7104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05776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NOME DISPREGIATIVO</a:t>
            </a:r>
            <a:r>
              <a:rPr lang="it-IT" baseline="0" dirty="0" smtClean="0"/>
              <a:t> DI FRED HOYLE PRO UNIVERSO STAZIONARIO E IMMUTATO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34629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UN MEZZO CHE SI ESPANDE SI DEVE RAFFREDDARE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7545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5572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97898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9530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70147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8088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338899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97751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134016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331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ESISTONO TESTI DI RIFERIMENTO</a:t>
            </a:r>
          </a:p>
          <a:p>
            <a:r>
              <a:rPr lang="it-IT" dirty="0" smtClean="0"/>
              <a:t>UNIVERSO SENZA LIMITI SPAZIO-TEMPORALI</a:t>
            </a:r>
          </a:p>
          <a:p>
            <a:r>
              <a:rPr lang="it-IT" dirty="0" smtClean="0"/>
              <a:t>SOLE DA ORIENTE</a:t>
            </a:r>
            <a:r>
              <a:rPr lang="it-IT" baseline="0" dirty="0" smtClean="0"/>
              <a:t> A OCC E POI TUNNEL SOTTERANEO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529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POEMA IN LINGUA ACCADICA DEL XII SEC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8910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28686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 C'E' TRASFORMAZIONE DEL NON-ESSERE &gt;ESSERE</a:t>
            </a:r>
          </a:p>
          <a:p>
            <a:r>
              <a:rPr lang="it-IT" dirty="0" smtClean="0"/>
              <a:t>MONDO</a:t>
            </a:r>
            <a:r>
              <a:rPr lang="it-IT" baseline="0" dirty="0" smtClean="0"/>
              <a:t> COME NICCHIA</a:t>
            </a:r>
          </a:p>
          <a:p>
            <a:r>
              <a:rPr lang="it-IT" baseline="0" dirty="0" smtClean="0"/>
              <a:t>DEI NON ETERNI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812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E4C-7F07-5B42-B318-F728CAE7B41A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78763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3/25/2016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Documento_di_Microsoft_Office_Word2.docx"/><Relationship Id="rId4" Type="http://schemas.openxmlformats.org/officeDocument/2006/relationships/package" Target="../embeddings/Documento_di_Microsoft_Office_Word1.docx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81100" y="1123950"/>
            <a:ext cx="9582150" cy="4610100"/>
          </a:xfrm>
        </p:spPr>
        <p:txBody>
          <a:bodyPr/>
          <a:lstStyle/>
          <a:p>
            <a:r>
              <a:rPr lang="it-IT" dirty="0">
                <a:solidFill>
                  <a:srgbClr val="0070C0"/>
                </a:solidFill>
              </a:rPr>
              <a:t>L</a:t>
            </a:r>
            <a:r>
              <a:rPr lang="it-IT" dirty="0" smtClean="0">
                <a:solidFill>
                  <a:srgbClr val="0070C0"/>
                </a:solidFill>
              </a:rPr>
              <a:t>’UNIVERSO:</a:t>
            </a:r>
            <a:r>
              <a:rPr lang="it-IT" dirty="0"/>
              <a:t/>
            </a:r>
            <a:br>
              <a:rPr lang="it-IT" dirty="0"/>
            </a:br>
            <a:r>
              <a:rPr lang="it-IT" cap="none" dirty="0" smtClean="0">
                <a:solidFill>
                  <a:srgbClr val="FF0000"/>
                </a:solidFill>
              </a:rPr>
              <a:t>dai Sumeri al Big </a:t>
            </a:r>
            <a:r>
              <a:rPr lang="it-IT" cap="none" dirty="0">
                <a:solidFill>
                  <a:srgbClr val="FF0000"/>
                </a:solidFill>
              </a:rPr>
              <a:t>B</a:t>
            </a:r>
            <a:r>
              <a:rPr lang="it-IT" cap="none" dirty="0" smtClean="0">
                <a:solidFill>
                  <a:srgbClr val="FF0000"/>
                </a:solidFill>
              </a:rPr>
              <a:t>ang e dintorni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5400" cap="none" dirty="0" smtClean="0"/>
              <a:t>Giorgio Palazzi &amp; Alberto </a:t>
            </a:r>
            <a:r>
              <a:rPr lang="it-IT" sz="5400" cap="none" dirty="0" err="1" smtClean="0"/>
              <a:t>Renieri</a:t>
            </a:r>
            <a:r>
              <a:rPr lang="it-IT" sz="5400" cap="none" dirty="0" smtClean="0"/>
              <a:t/>
            </a:r>
            <a:br>
              <a:rPr lang="it-IT" sz="5400" cap="none" dirty="0" smtClean="0"/>
            </a:br>
            <a:r>
              <a:rPr lang="it-IT" sz="5400" cap="none" dirty="0" smtClean="0"/>
              <a:t>FIDAF, </a:t>
            </a:r>
            <a:r>
              <a:rPr lang="it-IT" sz="5400" cap="none" smtClean="0"/>
              <a:t>9 marzo 2016</a:t>
            </a:r>
            <a:r>
              <a:rPr lang="it-IT" sz="5400" cap="none" dirty="0" smtClean="0"/>
              <a:t/>
            </a:r>
            <a:br>
              <a:rPr lang="it-IT" sz="5400" cap="none" dirty="0" smtClean="0"/>
            </a:br>
            <a:endParaRPr lang="it-IT" sz="5400" cap="none" dirty="0"/>
          </a:p>
        </p:txBody>
      </p:sp>
    </p:spTree>
    <p:extLst>
      <p:ext uri="{BB962C8B-B14F-4D97-AF65-F5344CB8AC3E}">
        <p14:creationId xmlns:p14="http://schemas.microsoft.com/office/powerpoint/2010/main" xmlns="" val="11725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6126" y="1"/>
            <a:ext cx="10965873" cy="706582"/>
          </a:xfrm>
        </p:spPr>
        <p:txBody>
          <a:bodyPr>
            <a:normAutofit/>
          </a:bodyPr>
          <a:lstStyle/>
          <a:p>
            <a:r>
              <a:rPr lang="it-IT" dirty="0" smtClean="0"/>
              <a:t>L’UNIVERSO DELLA BIBBIA (</a:t>
            </a:r>
            <a:r>
              <a:rPr lang="it-IT" sz="3100" dirty="0" smtClean="0"/>
              <a:t>Schiapparelli 1902)</a:t>
            </a:r>
            <a:endParaRPr lang="it-IT" sz="31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530" y="706583"/>
            <a:ext cx="6865012" cy="5694217"/>
          </a:xfrm>
        </p:spPr>
      </p:pic>
      <p:sp>
        <p:nvSpPr>
          <p:cNvPr id="5" name="CasellaDiTesto 4"/>
          <p:cNvSpPr txBox="1"/>
          <p:nvPr/>
        </p:nvSpPr>
        <p:spPr>
          <a:xfrm>
            <a:off x="5925793" y="2655747"/>
            <a:ext cx="95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>
                <a:solidFill>
                  <a:srgbClr val="00B0F0"/>
                </a:solidFill>
              </a:rPr>
              <a:t>aria</a:t>
            </a:r>
            <a:endParaRPr lang="it-IT" sz="2800" i="1" dirty="0">
              <a:solidFill>
                <a:srgbClr val="00B0F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652654" y="3886200"/>
            <a:ext cx="3283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00B050"/>
                </a:solidFill>
              </a:rPr>
              <a:t>a</a:t>
            </a:r>
            <a:r>
              <a:rPr lang="it-IT" sz="2800" dirty="0" smtClean="0">
                <a:solidFill>
                  <a:srgbClr val="00B050"/>
                </a:solidFill>
              </a:rPr>
              <a:t>cqua</a:t>
            </a:r>
          </a:p>
        </p:txBody>
      </p:sp>
      <p:sp>
        <p:nvSpPr>
          <p:cNvPr id="8" name="CasellaDiTesto 7"/>
          <p:cNvSpPr txBox="1"/>
          <p:nvPr/>
        </p:nvSpPr>
        <p:spPr>
          <a:xfrm rot="10800000" flipV="1">
            <a:off x="5652654" y="4592782"/>
            <a:ext cx="4156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abisso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25793" y="1014635"/>
            <a:ext cx="1510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</a:rPr>
              <a:t>cielo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5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2766" y="233464"/>
            <a:ext cx="10000034" cy="6624536"/>
          </a:xfrm>
        </p:spPr>
        <p:txBody>
          <a:bodyPr>
            <a:normAutofit/>
          </a:bodyPr>
          <a:lstStyle/>
          <a:p>
            <a:r>
              <a:rPr lang="it-IT" sz="4800" dirty="0" smtClean="0">
                <a:solidFill>
                  <a:srgbClr val="FF0000"/>
                </a:solidFill>
              </a:rPr>
              <a:t>		COSMOLOGIA MAYA</a:t>
            </a:r>
            <a:br>
              <a:rPr lang="it-IT" sz="4800" dirty="0" smtClean="0">
                <a:solidFill>
                  <a:srgbClr val="FF0000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Cosmo a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sz="2400" dirty="0" smtClean="0">
                <a:solidFill>
                  <a:schemeClr val="tx1"/>
                </a:solidFill>
              </a:rPr>
              <a:t>tre </a:t>
            </a:r>
            <a:r>
              <a:rPr lang="it-IT" sz="2400" dirty="0">
                <a:solidFill>
                  <a:schemeClr val="tx1"/>
                </a:solidFill>
              </a:rPr>
              <a:t>livelli: cielo(</a:t>
            </a:r>
            <a:r>
              <a:rPr lang="it-IT" sz="2400" dirty="0" err="1">
                <a:solidFill>
                  <a:schemeClr val="tx1"/>
                </a:solidFill>
              </a:rPr>
              <a:t>Caan</a:t>
            </a:r>
            <a:r>
              <a:rPr lang="it-IT" sz="2400" dirty="0">
                <a:solidFill>
                  <a:schemeClr val="tx1"/>
                </a:solidFill>
              </a:rPr>
              <a:t>), </a:t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terra(</a:t>
            </a:r>
            <a:r>
              <a:rPr lang="it-IT" sz="2400" dirty="0" err="1">
                <a:solidFill>
                  <a:schemeClr val="tx1"/>
                </a:solidFill>
              </a:rPr>
              <a:t>Cab</a:t>
            </a:r>
            <a:r>
              <a:rPr lang="it-IT" sz="2400" dirty="0">
                <a:solidFill>
                  <a:schemeClr val="tx1"/>
                </a:solidFill>
              </a:rPr>
              <a:t>),</a:t>
            </a:r>
            <a:r>
              <a:rPr lang="it-IT" sz="2400" dirty="0" err="1" smtClean="0">
                <a:solidFill>
                  <a:schemeClr val="tx1"/>
                </a:solidFill>
              </a:rPr>
              <a:t>inframondo</a:t>
            </a:r>
            <a:r>
              <a:rPr lang="it-IT" sz="2400" dirty="0" smtClean="0">
                <a:solidFill>
                  <a:schemeClr val="tx1"/>
                </a:solidFill>
              </a:rPr>
              <a:t>(</a:t>
            </a:r>
            <a:r>
              <a:rPr lang="it-IT" sz="2400" dirty="0" err="1" smtClean="0">
                <a:solidFill>
                  <a:schemeClr val="tx1"/>
                </a:solidFill>
              </a:rPr>
              <a:t>Xibalba</a:t>
            </a:r>
            <a:r>
              <a:rPr lang="it-IT" sz="2400" smtClean="0">
                <a:solidFill>
                  <a:schemeClr val="tx1"/>
                </a:solidFill>
              </a:rPr>
              <a:t>).</a:t>
            </a:r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/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>Terra quadrata </a:t>
            </a:r>
            <a:r>
              <a:rPr lang="it-IT" sz="2400" dirty="0" smtClean="0">
                <a:solidFill>
                  <a:schemeClr val="tx1"/>
                </a:solidFill>
              </a:rPr>
              <a:t>piatta.</a:t>
            </a:r>
            <a:r>
              <a:rPr lang="it-IT" sz="2400" dirty="0">
                <a:solidFill>
                  <a:schemeClr val="tx1"/>
                </a:solidFill>
              </a:rPr>
              <a:t/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/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Asse principale =percorso del Sole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/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Pianta di Ceiba (Terra) sostiene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il Cielo con i suoi rami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>
                <a:solidFill>
                  <a:schemeClr val="tx1"/>
                </a:solidFill>
              </a:rPr>
              <a:t/>
            </a:r>
            <a:br>
              <a:rPr lang="it-IT" sz="2400" dirty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5 direzioni (</a:t>
            </a:r>
            <a:r>
              <a:rPr lang="it-IT" sz="2400" dirty="0" err="1" smtClean="0">
                <a:solidFill>
                  <a:schemeClr val="tx1"/>
                </a:solidFill>
              </a:rPr>
              <a:t>N</a:t>
            </a:r>
            <a:r>
              <a:rPr lang="it-IT" sz="2400" dirty="0" smtClean="0">
                <a:solidFill>
                  <a:schemeClr val="tx1"/>
                </a:solidFill>
              </a:rPr>
              <a:t>; </a:t>
            </a:r>
            <a:r>
              <a:rPr lang="it-IT" sz="2400" dirty="0" err="1" smtClean="0">
                <a:solidFill>
                  <a:schemeClr val="tx1"/>
                </a:solidFill>
              </a:rPr>
              <a:t>S</a:t>
            </a:r>
            <a:r>
              <a:rPr lang="it-IT" sz="2400" dirty="0" smtClean="0">
                <a:solidFill>
                  <a:schemeClr val="tx1"/>
                </a:solidFill>
              </a:rPr>
              <a:t>; E; O; + centro)</a:t>
            </a:r>
            <a:br>
              <a:rPr lang="it-IT" sz="2400" dirty="0" smtClean="0">
                <a:solidFill>
                  <a:schemeClr val="tx1"/>
                </a:solidFill>
              </a:rPr>
            </a:br>
            <a:r>
              <a:rPr lang="it-IT" sz="2400" dirty="0" smtClean="0">
                <a:solidFill>
                  <a:schemeClr val="tx1"/>
                </a:solidFill>
              </a:rPr>
              <a:t>di diversi colori</a:t>
            </a:r>
            <a:endParaRPr lang="it-IT" sz="2400" dirty="0">
              <a:solidFill>
                <a:schemeClr val="tx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198" y="204202"/>
            <a:ext cx="3539847" cy="363506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237" y="4524197"/>
            <a:ext cx="1612098" cy="235250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198" y="4006558"/>
            <a:ext cx="3801923" cy="285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78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COSMOLOGIA INCAS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5227" y="1609435"/>
            <a:ext cx="4901046" cy="5322641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6273" y="2859853"/>
            <a:ext cx="5645295" cy="37355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546273" y="1609435"/>
            <a:ext cx="564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Terra piatta divisa in 4 parti da cui si irradiano  le “</a:t>
            </a:r>
            <a:r>
              <a:rPr lang="it-IT" sz="2400" dirty="0" err="1" smtClean="0"/>
              <a:t>ceques</a:t>
            </a:r>
            <a:r>
              <a:rPr lang="it-IT" sz="2400" dirty="0" smtClean="0"/>
              <a:t>”. L’ombelico è Cuzco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1338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581" y="145472"/>
            <a:ext cx="11485417" cy="67125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		COSMOLOGIA CINESE KAI THIEN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>		</a:t>
            </a:r>
            <a:r>
              <a:rPr lang="it-IT" sz="2000" dirty="0" smtClean="0">
                <a:solidFill>
                  <a:srgbClr val="00B0F0"/>
                </a:solidFill>
              </a:rPr>
              <a:t>				</a:t>
            </a:r>
            <a:r>
              <a:rPr lang="it-IT" sz="2000" dirty="0" smtClean="0">
                <a:solidFill>
                  <a:schemeClr val="tx1"/>
                </a:solidFill>
              </a:rPr>
              <a:t>	</a:t>
            </a:r>
            <a:r>
              <a:rPr lang="it-IT" altLang="it-IT" sz="2000" dirty="0">
                <a:solidFill>
                  <a:schemeClr val="tx1"/>
                </a:solidFill>
                <a:latin typeface="Comic Sans MS" charset="0"/>
              </a:rPr>
              <a:t>punto limite di altezza intorno al quale </a:t>
            </a:r>
            <a:r>
              <a:rPr lang="it-IT" altLang="it-IT" sz="2000" dirty="0" smtClean="0">
                <a:solidFill>
                  <a:schemeClr val="tx1"/>
                </a:solidFill>
                <a:latin typeface="Comic Sans MS" charset="0"/>
              </a:rPr>
              <a:t>							gira </a:t>
            </a:r>
            <a:r>
              <a:rPr lang="it-IT" altLang="it-IT" sz="2000" dirty="0">
                <a:solidFill>
                  <a:schemeClr val="tx1"/>
                </a:solidFill>
                <a:latin typeface="Comic Sans MS" charset="0"/>
              </a:rPr>
              <a:t>il firmamento senza fermarsi</a:t>
            </a:r>
            <a:r>
              <a:rPr lang="it-IT" altLang="it-IT" dirty="0">
                <a:latin typeface="Comic Sans MS" charset="0"/>
              </a:rPr>
              <a:t/>
            </a:r>
            <a:br>
              <a:rPr lang="it-IT" altLang="it-IT" dirty="0">
                <a:latin typeface="Comic Sans MS" charset="0"/>
              </a:rPr>
            </a:br>
            <a:r>
              <a:rPr lang="it-IT" dirty="0">
                <a:solidFill>
                  <a:srgbClr val="00B0F0"/>
                </a:solidFill>
              </a:rPr>
              <a:t/>
            </a:r>
            <a:br>
              <a:rPr lang="it-IT" dirty="0">
                <a:solidFill>
                  <a:srgbClr val="00B0F0"/>
                </a:solidFill>
              </a:rPr>
            </a:br>
            <a:r>
              <a:rPr lang="it-IT" sz="3600" dirty="0" smtClean="0">
                <a:solidFill>
                  <a:srgbClr val="00B0F0"/>
                </a:solidFill>
              </a:rPr>
              <a:t>E’ la cosmologia più antica</a:t>
            </a:r>
            <a:br>
              <a:rPr lang="it-IT" sz="3600" dirty="0" smtClean="0">
                <a:solidFill>
                  <a:srgbClr val="00B0F0"/>
                </a:solidFill>
              </a:rPr>
            </a:br>
            <a:r>
              <a:rPr lang="it-IT" sz="3600" dirty="0" smtClean="0">
                <a:solidFill>
                  <a:srgbClr val="00B0F0"/>
                </a:solidFill>
              </a:rPr>
              <a:t>Universo simile</a:t>
            </a:r>
            <a:r>
              <a:rPr lang="it-IT" sz="3600" dirty="0">
                <a:solidFill>
                  <a:srgbClr val="00B0F0"/>
                </a:solidFill>
              </a:rPr>
              <a:t> </a:t>
            </a:r>
            <a:r>
              <a:rPr lang="it-IT" sz="3600" dirty="0" smtClean="0">
                <a:solidFill>
                  <a:srgbClr val="00B0F0"/>
                </a:solidFill>
              </a:rPr>
              <a:t>a </a:t>
            </a:r>
            <a:br>
              <a:rPr lang="it-IT" sz="3600" dirty="0" smtClean="0">
                <a:solidFill>
                  <a:srgbClr val="00B0F0"/>
                </a:solidFill>
              </a:rPr>
            </a:br>
            <a:r>
              <a:rPr lang="it-IT" sz="3600" dirty="0" smtClean="0">
                <a:solidFill>
                  <a:srgbClr val="00B0F0"/>
                </a:solidFill>
              </a:rPr>
              <a:t>una tenda mongola</a:t>
            </a:r>
            <a:br>
              <a:rPr lang="it-IT" sz="3600" dirty="0" smtClean="0">
                <a:solidFill>
                  <a:srgbClr val="00B0F0"/>
                </a:solidFill>
              </a:rPr>
            </a:br>
            <a:r>
              <a:rPr lang="it-IT" sz="3600" dirty="0" smtClean="0">
                <a:solidFill>
                  <a:srgbClr val="00B0F0"/>
                </a:solidFill>
              </a:rPr>
              <a:t>4 sono i lati della Terra </a:t>
            </a:r>
            <a:br>
              <a:rPr lang="it-IT" sz="3600" dirty="0" smtClean="0">
                <a:solidFill>
                  <a:srgbClr val="00B0F0"/>
                </a:solidFill>
              </a:rPr>
            </a:br>
            <a:r>
              <a:rPr lang="it-IT" sz="3600" dirty="0" smtClean="0">
                <a:solidFill>
                  <a:srgbClr val="00B0F0"/>
                </a:solidFill>
              </a:rPr>
              <a:t>9 i continenti</a:t>
            </a:r>
            <a:endParaRPr lang="it-IT" sz="3600" dirty="0">
              <a:solidFill>
                <a:srgbClr val="00B0F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3759" y="2250991"/>
            <a:ext cx="4450081" cy="2865755"/>
          </a:xfrm>
        </p:spPr>
      </p:pic>
      <p:sp>
        <p:nvSpPr>
          <p:cNvPr id="8" name="Freccia giù 7"/>
          <p:cNvSpPr/>
          <p:nvPr/>
        </p:nvSpPr>
        <p:spPr>
          <a:xfrm>
            <a:off x="9083040" y="1625600"/>
            <a:ext cx="436880" cy="985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17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COSMOLOGIA CINESE “HUN THIEN”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9727" y="1428750"/>
            <a:ext cx="10437541" cy="4454236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002060"/>
                </a:solidFill>
              </a:rPr>
              <a:t>Teoria della “sfera celeste”(</a:t>
            </a:r>
            <a:r>
              <a:rPr lang="it-IT" sz="3600" dirty="0" err="1" smtClean="0">
                <a:solidFill>
                  <a:srgbClr val="002060"/>
                </a:solidFill>
              </a:rPr>
              <a:t>hun</a:t>
            </a:r>
            <a:r>
              <a:rPr lang="it-IT" sz="3600" dirty="0" smtClean="0">
                <a:solidFill>
                  <a:srgbClr val="002060"/>
                </a:solidFill>
              </a:rPr>
              <a:t> </a:t>
            </a:r>
            <a:r>
              <a:rPr lang="it-IT" sz="3600" dirty="0" err="1" smtClean="0">
                <a:solidFill>
                  <a:srgbClr val="002060"/>
                </a:solidFill>
              </a:rPr>
              <a:t>thien</a:t>
            </a:r>
            <a:r>
              <a:rPr lang="it-IT" sz="3600" dirty="0" smtClean="0">
                <a:solidFill>
                  <a:srgbClr val="002060"/>
                </a:solidFill>
              </a:rPr>
              <a:t>)  IV sec a.C.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Il Cielo è come un uovo di gallina, la Terra è il tuorlo ed è in movimento (causa delle stagioni)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Nella parte inferiore c’è l’acqua. Nella parte superiore il vapore</a:t>
            </a:r>
          </a:p>
          <a:p>
            <a:r>
              <a:rPr lang="it-IT" sz="3600" dirty="0" smtClean="0">
                <a:solidFill>
                  <a:srgbClr val="002060"/>
                </a:solidFill>
              </a:rPr>
              <a:t>Zhang </a:t>
            </a:r>
            <a:r>
              <a:rPr lang="it-IT" sz="3600" dirty="0" err="1" smtClean="0">
                <a:solidFill>
                  <a:srgbClr val="002060"/>
                </a:solidFill>
              </a:rPr>
              <a:t>Heng</a:t>
            </a:r>
            <a:r>
              <a:rPr lang="it-IT" sz="3600" dirty="0" smtClean="0">
                <a:solidFill>
                  <a:srgbClr val="002060"/>
                </a:solidFill>
              </a:rPr>
              <a:t> scoprì la sfericità della terra osservando le eclissi lunari (ombra della Terra)</a:t>
            </a:r>
          </a:p>
          <a:p>
            <a:endParaRPr lang="it-IT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47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1376" y="0"/>
            <a:ext cx="12065619" cy="6858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			</a:t>
            </a:r>
            <a:r>
              <a:rPr lang="it-IT" dirty="0" smtClean="0">
                <a:solidFill>
                  <a:srgbClr val="0070C0"/>
                </a:solidFill>
              </a:rPr>
              <a:t>COSMOLOGIA TAOISTA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>
                <a:solidFill>
                  <a:srgbClr val="0070C0"/>
                </a:solidFill>
              </a:rPr>
              <a:t/>
            </a:r>
            <a:br>
              <a:rPr lang="it-IT" dirty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WU-CHI= stato di calma assoluta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dirty="0" smtClean="0">
                <a:solidFill>
                  <a:srgbClr val="0070C0"/>
                </a:solidFill>
              </a:rPr>
              <a:t>TAI-CHI= inizio processo di interazione</a:t>
            </a:r>
            <a:br>
              <a:rPr lang="it-IT" dirty="0" smtClean="0">
                <a:solidFill>
                  <a:srgbClr val="0070C0"/>
                </a:solidFill>
              </a:rPr>
            </a:br>
            <a:r>
              <a:rPr lang="it-IT" sz="4200" dirty="0" smtClean="0">
                <a:solidFill>
                  <a:srgbClr val="0070C0"/>
                </a:solidFill>
              </a:rPr>
              <a:t>YIN e YANG= le due qualità energetiche primordiali che generano Cielo-Terra, che a loro volta generano l’Uomo.</a:t>
            </a:r>
            <a:br>
              <a:rPr lang="it-IT" sz="4200" dirty="0" smtClean="0">
                <a:solidFill>
                  <a:srgbClr val="0070C0"/>
                </a:solidFill>
              </a:rPr>
            </a:br>
            <a:r>
              <a:rPr lang="it-IT" sz="4200" dirty="0" smtClean="0">
                <a:solidFill>
                  <a:srgbClr val="0070C0"/>
                </a:solidFill>
              </a:rPr>
              <a:t>Testo di riferimento: I CHING, il libro dei Mutamenti IV </a:t>
            </a:r>
            <a:r>
              <a:rPr lang="it-IT" sz="3100" dirty="0" smtClean="0">
                <a:solidFill>
                  <a:srgbClr val="0070C0"/>
                </a:solidFill>
              </a:rPr>
              <a:t>sec</a:t>
            </a:r>
            <a:endParaRPr lang="it-IT" sz="3100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6581" y="615345"/>
            <a:ext cx="6186632" cy="2984275"/>
          </a:xfrm>
        </p:spPr>
      </p:pic>
    </p:spTree>
    <p:extLst>
      <p:ext uri="{BB962C8B-B14F-4D97-AF65-F5344CB8AC3E}">
        <p14:creationId xmlns:p14="http://schemas.microsoft.com/office/powerpoint/2010/main" xmlns="" val="2443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8408" y="665703"/>
            <a:ext cx="11483591" cy="1620297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0070C0"/>
                </a:solidFill>
              </a:rPr>
              <a:t>COSMOLOGIA CINESE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CARATTERISTICHE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62329" y="2843684"/>
            <a:ext cx="8440616" cy="3023716"/>
          </a:xfrm>
        </p:spPr>
        <p:txBody>
          <a:bodyPr>
            <a:normAutofit/>
          </a:bodyPr>
          <a:lstStyle/>
          <a:p>
            <a:r>
              <a:rPr lang="it-IT" sz="3200" dirty="0" smtClean="0"/>
              <a:t>ASSENZA DI MITI E QUINDI MOLTO MODERNA</a:t>
            </a:r>
          </a:p>
          <a:p>
            <a:endParaRPr lang="it-IT" sz="3200" dirty="0" smtClean="0"/>
          </a:p>
          <a:p>
            <a:r>
              <a:rPr lang="it-IT" sz="3200" dirty="0" smtClean="0"/>
              <a:t>MANCANO GLI ELEMENTI DESCRITTIVI DERIVANTI DA FISICA E GEOMETRIA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410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814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0070C0"/>
                </a:solidFill>
              </a:rPr>
              <a:t>LA RIVOLUZIONE GRECA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1433945"/>
            <a:ext cx="10328564" cy="5112328"/>
          </a:xfrm>
        </p:spPr>
        <p:txBody>
          <a:bodyPr>
            <a:normAutofit lnSpcReduction="10000"/>
          </a:bodyPr>
          <a:lstStyle/>
          <a:p>
            <a:r>
              <a:rPr lang="it-IT" sz="3200" dirty="0" smtClean="0"/>
              <a:t>Come comprendere la </a:t>
            </a:r>
            <a:r>
              <a:rPr lang="it-IT" sz="3200" b="1" u="sng" dirty="0" smtClean="0"/>
              <a:t>regolarità dei fenomen</a:t>
            </a:r>
            <a:r>
              <a:rPr lang="it-IT" sz="3200" dirty="0" smtClean="0"/>
              <a:t>i rispetto alla volontà dei capricciosi Dei mitologici?</a:t>
            </a:r>
          </a:p>
          <a:p>
            <a:pPr marL="0" indent="0">
              <a:buNone/>
            </a:pPr>
            <a:r>
              <a:rPr lang="it-IT" sz="3200" dirty="0" smtClean="0"/>
              <a:t>	1-Creare un Dio ancora più potente: il monoteismo 	ebraico  </a:t>
            </a:r>
            <a:r>
              <a:rPr lang="it-IT" sz="3200" dirty="0" err="1" smtClean="0"/>
              <a:t>Yahvesh</a:t>
            </a:r>
            <a:endParaRPr lang="it-IT" sz="3200" dirty="0" smtClean="0"/>
          </a:p>
          <a:p>
            <a:pPr marL="0" indent="0">
              <a:buNone/>
            </a:pPr>
            <a:r>
              <a:rPr lang="it-IT" sz="3200" dirty="0" smtClean="0"/>
              <a:t>	2-Studiare la Natura come mondo fisico che ha leggi 	più forti della volontà degli dei.</a:t>
            </a:r>
          </a:p>
          <a:p>
            <a:pPr marL="0" indent="0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4400" dirty="0" smtClean="0">
                <a:solidFill>
                  <a:srgbClr val="0070C0"/>
                </a:solidFill>
              </a:rPr>
              <a:t>Dal VI sec la filosofia greca scopre la “potenza della Ragione”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79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itolo 22"/>
              <p:cNvSpPr>
                <a:spLocks noGrp="1"/>
              </p:cNvSpPr>
              <p:nvPr>
                <p:ph type="title"/>
              </p:nvPr>
            </p:nvSpPr>
            <p:spPr>
              <a:xfrm>
                <a:off x="718457" y="0"/>
                <a:ext cx="11806053" cy="6858000"/>
              </a:xfrm>
            </p:spPr>
            <p:txBody>
              <a:bodyPr>
                <a:normAutofit/>
              </a:bodyPr>
              <a:lstStyle/>
              <a:p>
                <a:r>
                  <a:rPr lang="it-IT" dirty="0" smtClean="0"/>
                  <a:t>		Primo esempio ERATOSTENE</a:t>
                </a:r>
                <a:r>
                  <a:rPr lang="it-IT" dirty="0"/>
                  <a:t/>
                </a:r>
                <a:br>
                  <a:rPr lang="it-IT" dirty="0"/>
                </a:br>
                <a:r>
                  <a:rPr lang="it-IT" dirty="0" smtClean="0"/>
                  <a:t>		   Misura </a:t>
                </a:r>
                <a:r>
                  <a:rPr lang="it-IT" dirty="0"/>
                  <a:t>raggio della Terra</a:t>
                </a:r>
                <a:r>
                  <a:rPr lang="it-IT" dirty="0" smtClean="0"/>
                  <a:t/>
                </a:r>
                <a:br>
                  <a:rPr lang="it-IT" dirty="0" smtClean="0"/>
                </a:br>
                <a:r>
                  <a:rPr lang="it-IT" sz="2400" dirty="0" smtClean="0"/>
                  <a:t/>
                </a:r>
                <a:br>
                  <a:rPr lang="it-IT" sz="2400" dirty="0" smtClean="0"/>
                </a:br>
                <a:r>
                  <a:rPr lang="it-IT" sz="2400" dirty="0" smtClean="0"/>
                  <a:t>A </a:t>
                </a:r>
                <a:r>
                  <a:rPr lang="it-IT" sz="2400" dirty="0" err="1" smtClean="0"/>
                  <a:t>Siene</a:t>
                </a:r>
                <a:r>
                  <a:rPr lang="it-IT" sz="2400" dirty="0" smtClean="0"/>
                  <a:t> (Assuan) i raggi del sole NEL GIORNO del solstizio sono ⏊</a:t>
                </a:r>
                <a:br>
                  <a:rPr lang="it-IT" sz="2400" dirty="0" smtClean="0"/>
                </a:br>
                <a:r>
                  <a:rPr lang="it-IT" sz="2400" dirty="0" smtClean="0"/>
                  <a:t>Ad Alessandria formano un angolo di 7,2°</a:t>
                </a:r>
                <a:br>
                  <a:rPr lang="it-IT" sz="2400" dirty="0" smtClean="0"/>
                </a:br>
                <a:r>
                  <a:rPr lang="it-IT" sz="2400" dirty="0" smtClean="0"/>
                  <a:t>La distanza </a:t>
                </a:r>
                <a:r>
                  <a:rPr lang="it-IT" sz="2400" dirty="0" err="1" smtClean="0"/>
                  <a:t>Siene</a:t>
                </a:r>
                <a:r>
                  <a:rPr lang="it-IT" sz="2400" dirty="0" smtClean="0"/>
                  <a:t>-Alessandria= 5000 stadi=780 km</a:t>
                </a:r>
                <a:br>
                  <a:rPr lang="it-IT" sz="2400" dirty="0" smtClean="0"/>
                </a:br>
                <a:r>
                  <a:rPr lang="it-IT" sz="2400" dirty="0"/>
                  <a:t/>
                </a:r>
                <a:br>
                  <a:rPr lang="it-IT" sz="2400" dirty="0"/>
                </a:br>
                <a:r>
                  <a:rPr lang="it-IT" sz="24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charset="0"/>
                          </a:rPr>
                          <m:t>𝑐𝑖𝑟𝑐𝑜𝑛𝑓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.  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𝑇𝑒𝑟𝑟𝑎</m:t>
                        </m:r>
                      </m:num>
                      <m:den>
                        <m:r>
                          <a:rPr lang="it-IT" sz="2400" b="0" i="1" smtClean="0">
                            <a:latin typeface="Cambria Math" charset="0"/>
                          </a:rPr>
                          <m:t>𝑑𝑖𝑠𝑡𝑎𝑛𝑧𝑎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𝑆𝑖𝑒𝑛𝑒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 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𝐴𝑙𝑒𝑠𝑠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.</m:t>
                        </m:r>
                      </m:den>
                    </m:f>
                    <m:r>
                      <a:rPr lang="it-IT" sz="240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2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charset="0"/>
                          </a:rPr>
                          <m:t>360°</m:t>
                        </m:r>
                      </m:num>
                      <m:den>
                        <m:r>
                          <a:rPr lang="it-IT" sz="2400" b="0" i="1" smtClean="0">
                            <a:latin typeface="Cambria Math" charset="0"/>
                          </a:rPr>
                          <m:t>7,2°</m:t>
                        </m:r>
                      </m:den>
                    </m:f>
                  </m:oMath>
                </a14:m>
                <a:r>
                  <a:rPr lang="it-IT" sz="2400" dirty="0" smtClean="0"/>
                  <a:t/>
                </a:r>
                <a:br>
                  <a:rPr lang="it-IT" sz="2400" dirty="0" smtClean="0"/>
                </a:br>
                <a:r>
                  <a:rPr lang="it-IT" sz="2400" dirty="0"/>
                  <a:t/>
                </a:r>
                <a:br>
                  <a:rPr lang="it-IT" sz="2400" dirty="0"/>
                </a:br>
                <a:r>
                  <a:rPr lang="it-IT" sz="2400" dirty="0" smtClean="0"/>
                  <a:t>Raggio Terra=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charset="0"/>
                          </a:rPr>
                          <m:t>2</m:t>
                        </m:r>
                        <m:r>
                          <a:rPr lang="it-IT" sz="2400" b="0" i="1" smtClean="0">
                            <a:latin typeface="Cambria Math" charset="0"/>
                          </a:rPr>
                          <m:t>𝛑</m:t>
                        </m:r>
                      </m:den>
                    </m:f>
                  </m:oMath>
                </a14:m>
                <a:r>
                  <a:rPr lang="it-IT" sz="2400" dirty="0" smtClean="0"/>
                  <a:t> x 780x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24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charset="0"/>
                          </a:rPr>
                          <m:t>360°</m:t>
                        </m:r>
                      </m:num>
                      <m:den>
                        <m:r>
                          <a:rPr lang="it-IT" sz="2400" b="0" i="1" smtClean="0">
                            <a:latin typeface="Cambria Math" charset="0"/>
                          </a:rPr>
                          <m:t>7,2°</m:t>
                        </m:r>
                      </m:den>
                    </m:f>
                  </m:oMath>
                </a14:m>
                <a:r>
                  <a:rPr lang="it-IT" sz="2400" dirty="0" smtClean="0"/>
                  <a:t> = 6210 km</a:t>
                </a:r>
                <a:br>
                  <a:rPr lang="it-IT" sz="2400" dirty="0" smtClean="0"/>
                </a:br>
                <a:r>
                  <a:rPr lang="it-IT" sz="2400" dirty="0"/>
                  <a:t/>
                </a:r>
                <a:br>
                  <a:rPr lang="it-IT" sz="2400" dirty="0"/>
                </a:br>
                <a:r>
                  <a:rPr lang="it-IT" sz="2400" dirty="0" smtClean="0"/>
                  <a:t>Valore vero </a:t>
                </a:r>
                <a:r>
                  <a:rPr lang="it-IT" sz="2400" dirty="0" err="1" smtClean="0"/>
                  <a:t>R</a:t>
                </a:r>
                <a:r>
                  <a:rPr lang="it-IT" sz="2400" dirty="0" smtClean="0"/>
                  <a:t>= 6371 km   !!!!!!!!</a:t>
                </a:r>
                <a:endParaRPr lang="it-IT" sz="2400" dirty="0"/>
              </a:p>
            </p:txBody>
          </p:sp>
        </mc:Choice>
        <mc:Fallback>
          <p:sp>
            <p:nvSpPr>
              <p:cNvPr id="23" name="Titolo 2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18457" y="0"/>
                <a:ext cx="11806053" cy="6858000"/>
              </a:xfrm>
              <a:blipFill rotWithShape="0">
                <a:blip r:embed="rId3"/>
                <a:stretch>
                  <a:fillRect l="-826" t="-29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819" y="2559733"/>
            <a:ext cx="5524181" cy="4298267"/>
          </a:xfrm>
        </p:spPr>
      </p:pic>
    </p:spTree>
    <p:extLst>
      <p:ext uri="{BB962C8B-B14F-4D97-AF65-F5344CB8AC3E}">
        <p14:creationId xmlns:p14="http://schemas.microsoft.com/office/powerpoint/2010/main" xmlns="" val="160139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1995054" y="0"/>
            <a:ext cx="8977745" cy="727364"/>
          </a:xfrm>
        </p:spPr>
        <p:txBody>
          <a:bodyPr>
            <a:noAutofit/>
          </a:bodyPr>
          <a:lstStyle/>
          <a:p>
            <a:r>
              <a:rPr lang="it-IT" dirty="0" smtClean="0"/>
              <a:t>Secondo esempio: visione del tempo</a:t>
            </a:r>
            <a:endParaRPr lang="it-IT" dirty="0"/>
          </a:p>
        </p:txBody>
      </p:sp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789709" y="1122218"/>
            <a:ext cx="11180618" cy="5735782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TEMPO LINEARE: Anassagora definisce l’inizio di un universo emerso dal caos mediante un agente esterno: l’intelletto (per Platone è il Demiurgo) che avvia il divenire dell’universo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		ANALOGIA FRA COSMOLOGIA DI ANASSAGORA E BIG BANG</a:t>
            </a:r>
          </a:p>
          <a:p>
            <a:r>
              <a:rPr lang="it-IT" sz="2400" dirty="0" smtClean="0">
                <a:solidFill>
                  <a:srgbClr val="00B050"/>
                </a:solidFill>
              </a:rPr>
              <a:t>TEMPO “CASUALE”: Per Epicuro  gli atomi si incontrano per mera probabilità, creano infiniti universi senza inizio e senza fine, in una danza casuale.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B050"/>
                </a:solidFill>
              </a:rPr>
              <a:t>      ANALOGIA FRA EPICURO E LO STATO STAZIONARIO-DINAMICO DI HAWKING</a:t>
            </a:r>
          </a:p>
          <a:p>
            <a:r>
              <a:rPr lang="it-IT" sz="2400" dirty="0" smtClean="0">
                <a:solidFill>
                  <a:srgbClr val="0070C0"/>
                </a:solidFill>
              </a:rPr>
              <a:t>TEMPO CICLICO: Aristotele vede l’Universo eterno, ingenerato e bloccato. </a:t>
            </a: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smtClean="0">
                <a:solidFill>
                  <a:srgbClr val="0070C0"/>
                </a:solidFill>
              </a:rPr>
              <a:t>Il “divenire” percepito dall’uomo coinvolge vicende che sono un circolo, con un  fine e un principio lungo una circonferenza temporale.		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70C0"/>
                </a:solidFill>
              </a:rPr>
              <a:t> </a:t>
            </a:r>
            <a:r>
              <a:rPr lang="it-IT" sz="2400" dirty="0" smtClean="0">
                <a:solidFill>
                  <a:srgbClr val="0070C0"/>
                </a:solidFill>
              </a:rPr>
              <a:t>    ANALOGIA FRA COSMOLOGIA ARISTOTELICA E UNIVERSO STATICO DI EINSTEIN</a:t>
            </a:r>
            <a:endParaRPr lang="it-IT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8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8019" y="0"/>
            <a:ext cx="9642763" cy="1059874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900" dirty="0" smtClean="0"/>
              <a:t>AL and AL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cap="small" dirty="0" smtClean="0"/>
              <a:t>DUE GIOVANI VISUAL ARTISTS SURRELISTI INGLESI</a:t>
            </a:r>
            <a:endParaRPr lang="it-IT" sz="3200" cap="small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8019" y="1059875"/>
            <a:ext cx="9642764" cy="5798126"/>
          </a:xfrm>
        </p:spPr>
      </p:pic>
    </p:spTree>
    <p:extLst>
      <p:ext uri="{BB962C8B-B14F-4D97-AF65-F5344CB8AC3E}">
        <p14:creationId xmlns:p14="http://schemas.microsoft.com/office/powerpoint/2010/main" xmlns="" val="2923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936" y="0"/>
            <a:ext cx="11511064" cy="166254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7200" dirty="0" smtClean="0"/>
              <a:t>TOLOMEO (II sec d.C.) </a:t>
            </a:r>
            <a:br>
              <a:rPr lang="it-IT" sz="7200" dirty="0" smtClean="0"/>
            </a:br>
            <a:r>
              <a:rPr lang="it-IT" dirty="0" smtClean="0"/>
              <a:t>e la TEORIA GEOCENTRICA (ALMAGESTO)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782" y="2171700"/>
            <a:ext cx="3767000" cy="457929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2171700"/>
            <a:ext cx="5606041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6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709" y="0"/>
            <a:ext cx="11402291" cy="1163782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</a:rPr>
              <a:t>TOLOMEO E IL SISTEMA A EPICICLI</a:t>
            </a:r>
            <a:endParaRPr lang="it-IT" sz="5400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3369" y="2753591"/>
            <a:ext cx="3567905" cy="3314699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572" y="1354836"/>
            <a:ext cx="7328381" cy="52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62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45474"/>
            <a:ext cx="9601200" cy="935182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0070C0"/>
                </a:solidFill>
              </a:rPr>
              <a:t>ASTRONOMIA ARABA</a:t>
            </a:r>
            <a:endParaRPr lang="it-IT" sz="48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1641764"/>
            <a:ext cx="8394970" cy="4225636"/>
          </a:xfrm>
        </p:spPr>
        <p:txBody>
          <a:bodyPr/>
          <a:lstStyle/>
          <a:p>
            <a:r>
              <a:rPr lang="it-IT" dirty="0" smtClean="0"/>
              <a:t>EREDITA ED ESPANDE LA COSMOLOGIA GRECA-ALESSANDRINA 		(traduzione ALMAGESTO)</a:t>
            </a:r>
          </a:p>
          <a:p>
            <a:r>
              <a:rPr lang="it-IT" dirty="0" smtClean="0"/>
              <a:t>AVANZATI CALCOLI TRIGONOMETRICI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				</a:t>
            </a:r>
            <a:r>
              <a:rPr lang="it-IT" sz="2400" dirty="0" smtClean="0"/>
              <a:t>Al-BATTANI (X sec)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3073" y="2087188"/>
            <a:ext cx="3359727" cy="477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38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049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 smtClean="0">
                <a:solidFill>
                  <a:srgbClr val="0070C0"/>
                </a:solidFill>
              </a:rPr>
              <a:t>I NUOVI ORIZZONTI</a:t>
            </a:r>
            <a:endParaRPr lang="it-IT" sz="54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6582" y="1309255"/>
            <a:ext cx="5777345" cy="53409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 smtClean="0"/>
              <a:t>LA CONCEZIONE ARISTOTELICA DELL’UNIVERSO (CRISTIANIZZATA DA TOMMASO D’AQUINO) VIENE MESSA IN DISCUSSIONE DOPO LE GRANDI SCOPERTE GEOGRAFICHE DEL XIV E XV SEC.</a:t>
            </a: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075" y="1818409"/>
            <a:ext cx="5368618" cy="402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33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1242963" cy="6712527"/>
          </a:xfrm>
        </p:spPr>
        <p:txBody>
          <a:bodyPr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</a:rPr>
              <a:t>COPERNICO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1475 – 1543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397" y="187037"/>
            <a:ext cx="1587500" cy="2032000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6273" y="1957413"/>
            <a:ext cx="5486400" cy="49005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35182" y="2867891"/>
            <a:ext cx="5611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“DE RIVOLUTIONIBUS ORBIUM COELESTIUM”</a:t>
            </a:r>
          </a:p>
          <a:p>
            <a:pPr algn="ctr"/>
            <a:r>
              <a:rPr lang="it-IT" sz="2800" dirty="0" smtClean="0"/>
              <a:t>E</a:t>
            </a:r>
          </a:p>
          <a:p>
            <a:pPr algn="ctr"/>
            <a:r>
              <a:rPr lang="it-IT" sz="2800" dirty="0" smtClean="0"/>
              <a:t>IL SISTEMA ELIOCENTRICO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9117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000" dirty="0" smtClean="0">
                <a:solidFill>
                  <a:srgbClr val="FF0000"/>
                </a:solidFill>
              </a:rPr>
              <a:t>KEPLERO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1571 - 1630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9" y="514349"/>
            <a:ext cx="1766455" cy="17664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885" y="2775637"/>
            <a:ext cx="4301900" cy="32222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10491" y="3200400"/>
            <a:ext cx="4904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“ASTRONOMIA NOVA”</a:t>
            </a:r>
          </a:p>
          <a:p>
            <a:pPr algn="ctr"/>
            <a:r>
              <a:rPr lang="it-IT" sz="3200" dirty="0" smtClean="0"/>
              <a:t>E</a:t>
            </a:r>
          </a:p>
          <a:p>
            <a:pPr algn="ctr"/>
            <a:r>
              <a:rPr lang="it-IT" sz="3200" dirty="0" smtClean="0"/>
              <a:t>LE ORBITE ELLITTICHE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17730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491" y="0"/>
            <a:ext cx="11014364" cy="1745673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0000"/>
                </a:solidFill>
              </a:rPr>
              <a:t>GALILEO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1564 - 1642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4228" y="-10391"/>
            <a:ext cx="1998517" cy="224595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6203" y="2412208"/>
            <a:ext cx="6825797" cy="4114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55964" y="3595255"/>
            <a:ext cx="44102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“SIDEREUS NUNCIUS”</a:t>
            </a:r>
          </a:p>
          <a:p>
            <a:pPr algn="ctr"/>
            <a:r>
              <a:rPr lang="it-IT" sz="3200" dirty="0" smtClean="0"/>
              <a:t>E</a:t>
            </a:r>
          </a:p>
          <a:p>
            <a:pPr algn="ctr"/>
            <a:r>
              <a:rPr lang="it-IT" sz="3200" dirty="0" smtClean="0"/>
              <a:t>IL METODO SCIENTIFICO </a:t>
            </a:r>
          </a:p>
          <a:p>
            <a:pPr algn="ctr"/>
            <a:r>
              <a:rPr lang="it-IT" sz="3200" dirty="0" smtClean="0"/>
              <a:t>IN ASTRONOMIA</a:t>
            </a:r>
          </a:p>
        </p:txBody>
      </p:sp>
    </p:spTree>
    <p:extLst>
      <p:ext uri="{BB962C8B-B14F-4D97-AF65-F5344CB8AC3E}">
        <p14:creationId xmlns:p14="http://schemas.microsoft.com/office/powerpoint/2010/main" xmlns="" val="11213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700" dirty="0" smtClean="0">
                <a:solidFill>
                  <a:srgbClr val="FF0000"/>
                </a:solidFill>
              </a:rPr>
              <a:t>NEWTON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1642 - 1727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599" y="685799"/>
            <a:ext cx="1662545" cy="1662545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2250" y="0"/>
            <a:ext cx="4349750" cy="441798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06369" y="3195935"/>
            <a:ext cx="5759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“PRINCIPIA MATHEMATICA”</a:t>
            </a:r>
          </a:p>
          <a:p>
            <a:pPr algn="ctr"/>
            <a:r>
              <a:rPr lang="it-IT" sz="3200" dirty="0" smtClean="0"/>
              <a:t>E</a:t>
            </a:r>
          </a:p>
          <a:p>
            <a:pPr algn="ctr"/>
            <a:r>
              <a:rPr lang="it-IT" sz="3200" dirty="0" smtClean="0"/>
              <a:t>LA GRAVITAZIONE UNIVERSALE</a:t>
            </a:r>
            <a:endParaRPr lang="it-IT" sz="32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asellaDiTesto 2"/>
              <p:cNvSpPr txBox="1"/>
              <p:nvPr/>
            </p:nvSpPr>
            <p:spPr>
              <a:xfrm>
                <a:off x="3200400" y="5013726"/>
                <a:ext cx="2431473" cy="1053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4400" dirty="0" smtClean="0">
                    <a:solidFill>
                      <a:srgbClr val="FF0000"/>
                    </a:solidFill>
                  </a:rPr>
                  <a:t>F =G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44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4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  <m:r>
                          <a:rPr lang="it-IT" sz="4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∗</m:t>
                        </m:r>
                        <m:r>
                          <a:rPr lang="it-IT" sz="44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it-IT" sz="4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it-IT" sz="4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sz="4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013726"/>
                <a:ext cx="2431473" cy="1053815"/>
              </a:xfrm>
              <a:prstGeom prst="rect">
                <a:avLst/>
              </a:prstGeom>
              <a:blipFill rotWithShape="0">
                <a:blip r:embed="rId5"/>
                <a:stretch>
                  <a:fillRect l="-10025" b="-121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0176" y="4793458"/>
            <a:ext cx="2342078" cy="16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0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3337" y="457200"/>
            <a:ext cx="11128663" cy="1963304"/>
          </a:xfrm>
        </p:spPr>
        <p:txBody>
          <a:bodyPr>
            <a:normAutofit/>
          </a:bodyPr>
          <a:lstStyle/>
          <a:p>
            <a:pPr algn="ctr"/>
            <a:r>
              <a:rPr lang="it-IT" sz="6700" dirty="0" smtClean="0">
                <a:solidFill>
                  <a:srgbClr val="FF0000"/>
                </a:solidFill>
              </a:rPr>
              <a:t>NEWTON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1642 - 1727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37" y="457200"/>
            <a:ext cx="3093027" cy="196330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2799" y="2935447"/>
            <a:ext cx="51896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SPAZIO E TEMPO SONO REALTA’</a:t>
            </a:r>
          </a:p>
          <a:p>
            <a:r>
              <a:rPr lang="it-IT" sz="2800" dirty="0" smtClean="0"/>
              <a:t>ASSOLUTE</a:t>
            </a:r>
          </a:p>
          <a:p>
            <a:endParaRPr lang="it-IT" sz="2800" dirty="0"/>
          </a:p>
          <a:p>
            <a:r>
              <a:rPr lang="it-IT" sz="2800" dirty="0" smtClean="0"/>
              <a:t>LO SPAZIO E’ OMOGENEO</a:t>
            </a:r>
          </a:p>
          <a:p>
            <a:r>
              <a:rPr lang="it-IT" sz="2800" dirty="0" smtClean="0"/>
              <a:t>ED INFINITO: staticità del Cosmo </a:t>
            </a:r>
          </a:p>
          <a:p>
            <a:endParaRPr lang="it-IT" sz="2800" dirty="0" smtClean="0"/>
          </a:p>
          <a:p>
            <a:r>
              <a:rPr lang="it-IT" sz="2800" dirty="0" smtClean="0"/>
              <a:t>IL TEMPO E’ INDIPENDENTE</a:t>
            </a:r>
          </a:p>
          <a:p>
            <a:r>
              <a:rPr lang="it-IT" sz="2800" dirty="0" smtClean="0"/>
              <a:t>DALLO SPAZIO</a:t>
            </a:r>
            <a:endParaRPr lang="it-IT" sz="2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2482" y="2420503"/>
            <a:ext cx="6362700" cy="44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6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122218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SECOLO XIX</a:t>
            </a:r>
            <a:br>
              <a:rPr lang="it-IT" dirty="0" smtClean="0"/>
            </a:br>
            <a:r>
              <a:rPr lang="it-IT" dirty="0" smtClean="0"/>
              <a:t>I TELESCOPI ESPLORANO IL CIELO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4845" y="2286000"/>
            <a:ext cx="5087155" cy="4572000"/>
          </a:xfrm>
        </p:spPr>
      </p:pic>
      <p:sp>
        <p:nvSpPr>
          <p:cNvPr id="5" name="CasellaDiTesto 4"/>
          <p:cNvSpPr txBox="1"/>
          <p:nvPr/>
        </p:nvSpPr>
        <p:spPr>
          <a:xfrm>
            <a:off x="7104845" y="1371600"/>
            <a:ext cx="5087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Stampa del telescopio di </a:t>
            </a:r>
            <a:r>
              <a:rPr lang="it-IT" sz="2800" dirty="0" err="1" smtClean="0"/>
              <a:t>Loewy</a:t>
            </a:r>
            <a:r>
              <a:rPr lang="it-IT" sz="2800" dirty="0" smtClean="0"/>
              <a:t> dell’Osservatorio di Parigi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72836" y="1953491"/>
            <a:ext cx="6232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err="1"/>
          </a:p>
          <a:p>
            <a:pPr algn="ctr"/>
            <a:r>
              <a:rPr lang="it-IT" sz="2800" dirty="0" smtClean="0"/>
              <a:t>Nell’emisfero Nord vengono catalogate nel 1862 oltre 325000 stelle</a:t>
            </a:r>
          </a:p>
          <a:p>
            <a:endParaRPr lang="it-IT" sz="2800" dirty="0"/>
          </a:p>
          <a:p>
            <a:r>
              <a:rPr lang="it-IT" sz="2800" dirty="0" smtClean="0"/>
              <a:t>Misura delle distanze delle stelle</a:t>
            </a:r>
          </a:p>
          <a:p>
            <a:r>
              <a:rPr lang="it-IT" sz="2800" dirty="0" smtClean="0"/>
              <a:t>Applicazione della spettroscopia </a:t>
            </a:r>
          </a:p>
          <a:p>
            <a:r>
              <a:rPr lang="it-IT" sz="2800" dirty="0" smtClean="0"/>
              <a:t>Realizzazione di fotografie astronomiche</a:t>
            </a:r>
          </a:p>
          <a:p>
            <a:r>
              <a:rPr lang="it-IT" sz="2800" dirty="0" smtClean="0"/>
              <a:t>Divisione delle stelle in classi di luminosità</a:t>
            </a:r>
          </a:p>
          <a:p>
            <a:r>
              <a:rPr lang="it-IT" sz="2800" dirty="0" smtClean="0"/>
              <a:t>Stime delle età degli ammassi solari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2948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207818"/>
            <a:ext cx="9601200" cy="1485900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AL and AL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THE CREATOR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349951"/>
            <a:ext cx="9792085" cy="5508049"/>
          </a:xfrm>
        </p:spPr>
      </p:pic>
    </p:spTree>
    <p:extLst>
      <p:ext uri="{BB962C8B-B14F-4D97-AF65-F5344CB8AC3E}">
        <p14:creationId xmlns:p14="http://schemas.microsoft.com/office/powerpoint/2010/main" xmlns="" val="20017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1749" y="685800"/>
            <a:ext cx="11270511" cy="1485900"/>
          </a:xfrm>
        </p:spPr>
        <p:txBody>
          <a:bodyPr/>
          <a:lstStyle/>
          <a:p>
            <a:r>
              <a:rPr lang="it-IT" smtClean="0"/>
              <a:t>EVOLUZIONE E CATEGORIE DELLE GALASSIE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7192" y="2286000"/>
            <a:ext cx="5590015" cy="3581400"/>
          </a:xfrm>
        </p:spPr>
      </p:pic>
      <p:sp>
        <p:nvSpPr>
          <p:cNvPr id="7" name="CasellaDiTesto 6"/>
          <p:cNvSpPr txBox="1"/>
          <p:nvPr/>
        </p:nvSpPr>
        <p:spPr>
          <a:xfrm>
            <a:off x="1871331" y="3707368"/>
            <a:ext cx="184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Ellittiche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85860" y="1802368"/>
            <a:ext cx="2296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 spirale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37004" y="5981700"/>
            <a:ext cx="3232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 spirale barrata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4489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659219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TIPOLOGIA DELLE GALASSIE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4268" y="1446030"/>
            <a:ext cx="4386368" cy="4030210"/>
          </a:xfrm>
        </p:spPr>
      </p:pic>
    </p:spTree>
    <p:extLst>
      <p:ext uri="{BB962C8B-B14F-4D97-AF65-F5344CB8AC3E}">
        <p14:creationId xmlns:p14="http://schemas.microsoft.com/office/powerpoint/2010/main" xmlns="" val="20439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27364"/>
          </a:xfrm>
        </p:spPr>
        <p:txBody>
          <a:bodyPr/>
          <a:lstStyle/>
          <a:p>
            <a:pPr algn="ctr"/>
            <a:r>
              <a:rPr lang="it-IT" dirty="0" smtClean="0"/>
              <a:t>ALCUNE GALASSIE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9726" y="3009425"/>
            <a:ext cx="4669820" cy="384857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646" y="1413164"/>
            <a:ext cx="4487718" cy="357581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75073" y="2162110"/>
            <a:ext cx="24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B0F0"/>
                </a:solidFill>
              </a:rPr>
              <a:t>A SPIRALE</a:t>
            </a:r>
            <a:endParaRPr lang="it-IT" sz="2800" dirty="0">
              <a:solidFill>
                <a:srgbClr val="00B0F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828800" y="5278582"/>
            <a:ext cx="347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B0F0"/>
                </a:solidFill>
              </a:rPr>
              <a:t>CIRCOLARE</a:t>
            </a:r>
            <a:endParaRPr lang="it-IT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3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smtClean="0">
                <a:solidFill>
                  <a:srgbClr val="FF0000"/>
                </a:solidFill>
              </a:rPr>
              <a:t>MODELLO DEL BIG BANG</a:t>
            </a: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4000" dirty="0" smtClean="0"/>
          </a:p>
          <a:p>
            <a:endParaRPr lang="it-IT" sz="4000" dirty="0"/>
          </a:p>
          <a:p>
            <a:pPr marL="0" indent="0" algn="ctr">
              <a:buNone/>
            </a:pPr>
            <a:r>
              <a:rPr lang="it-IT" sz="4800" dirty="0" smtClean="0"/>
              <a:t>COME NASCE?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xmlns="" val="7165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9200" y="112295"/>
            <a:ext cx="10720552" cy="108658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Anni </a:t>
            </a:r>
            <a:r>
              <a:rPr lang="uk-UA" dirty="0" smtClean="0"/>
              <a:t>’</a:t>
            </a:r>
            <a:r>
              <a:rPr lang="it-IT" dirty="0"/>
              <a:t>2</a:t>
            </a:r>
            <a:r>
              <a:rPr lang="it-IT" dirty="0" smtClean="0"/>
              <a:t>0: HUBBLE scopre </a:t>
            </a:r>
            <a:br>
              <a:rPr lang="it-IT" dirty="0" smtClean="0"/>
            </a:br>
            <a:r>
              <a:rPr lang="it-IT" dirty="0" smtClean="0">
                <a:solidFill>
                  <a:srgbClr val="0070C0"/>
                </a:solidFill>
              </a:rPr>
              <a:t>l’ESPANSIONE DELL’UNIVERSO</a:t>
            </a:r>
            <a:r>
              <a:rPr lang="it-IT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it-IT" sz="3100" dirty="0" smtClean="0"/>
              <a:t>1-spostamento verso il </a:t>
            </a:r>
            <a:r>
              <a:rPr lang="it-IT" sz="3100" dirty="0" smtClean="0">
                <a:solidFill>
                  <a:srgbClr val="FF0000"/>
                </a:solidFill>
              </a:rPr>
              <a:t>rosso</a:t>
            </a:r>
            <a:r>
              <a:rPr lang="it-IT" sz="3100" dirty="0" smtClean="0"/>
              <a:t> e l’</a:t>
            </a:r>
            <a:r>
              <a:rPr lang="it-IT" sz="3100" dirty="0" smtClean="0">
                <a:solidFill>
                  <a:srgbClr val="B7190E"/>
                </a:solidFill>
              </a:rPr>
              <a:t>infrarosso</a:t>
            </a:r>
            <a:r>
              <a:rPr lang="it-IT" sz="3100" dirty="0" smtClean="0"/>
              <a:t> nello spettro della luce proveniente dalle galassie: fenomeno del </a:t>
            </a:r>
            <a:r>
              <a:rPr lang="it-IT" sz="3100" dirty="0" smtClean="0">
                <a:solidFill>
                  <a:srgbClr val="FF0000"/>
                </a:solidFill>
              </a:rPr>
              <a:t>REDSHIFT</a:t>
            </a:r>
            <a:br>
              <a:rPr lang="it-IT" sz="3100" dirty="0" smtClean="0">
                <a:solidFill>
                  <a:srgbClr val="FF0000"/>
                </a:solidFill>
              </a:rPr>
            </a:br>
            <a:r>
              <a:rPr lang="it-IT" sz="3100" dirty="0" smtClean="0"/>
              <a:t>2-la “velocità di allontanamento” è proporzionale alla distanza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dirty="0" err="1" smtClean="0"/>
              <a:t>Hubble</a:t>
            </a:r>
            <a:r>
              <a:rPr lang="it-IT" sz="3200" dirty="0" smtClean="0"/>
              <a:t> (1889-1953)                                                  Space </a:t>
            </a:r>
            <a:r>
              <a:rPr lang="it-IT" sz="3200" dirty="0" err="1" smtClean="0"/>
              <a:t>Telescope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091" y="2520492"/>
            <a:ext cx="3974327" cy="332509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6536" y="4183038"/>
            <a:ext cx="3907650" cy="26000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3169" y="2431934"/>
            <a:ext cx="3998831" cy="171378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Freccia circolare in giù 8"/>
          <p:cNvSpPr/>
          <p:nvPr/>
        </p:nvSpPr>
        <p:spPr>
          <a:xfrm>
            <a:off x="4550735" y="3234469"/>
            <a:ext cx="2361170" cy="94856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giù 9"/>
          <p:cNvSpPr/>
          <p:nvPr/>
        </p:nvSpPr>
        <p:spPr>
          <a:xfrm>
            <a:off x="11535715" y="1377825"/>
            <a:ext cx="404037" cy="1054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5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9888" y="329184"/>
            <a:ext cx="10802112" cy="975360"/>
          </a:xfrm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solidFill>
                  <a:srgbClr val="FF0000"/>
                </a:solidFill>
              </a:rPr>
              <a:t>VISUALIZZAZIONE DEL </a:t>
            </a:r>
            <a:r>
              <a:rPr lang="it-IT" sz="5400" b="1" dirty="0" smtClean="0">
                <a:solidFill>
                  <a:srgbClr val="FF0000"/>
                </a:solidFill>
              </a:rPr>
              <a:t>REDSHIFT</a:t>
            </a:r>
            <a:endParaRPr lang="it-IT" sz="5400" b="1" dirty="0">
              <a:solidFill>
                <a:srgbClr val="FF0000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076" y="1537853"/>
            <a:ext cx="11067924" cy="4675909"/>
          </a:xfrm>
        </p:spPr>
      </p:pic>
    </p:spTree>
    <p:extLst>
      <p:ext uri="{BB962C8B-B14F-4D97-AF65-F5344CB8AC3E}">
        <p14:creationId xmlns:p14="http://schemas.microsoft.com/office/powerpoint/2010/main" xmlns="" val="476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6782" y="623455"/>
            <a:ext cx="9601200" cy="1267690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L’UNIVERSO E’ IN ESPANSIONE</a:t>
            </a:r>
            <a:endParaRPr lang="it-IT" sz="4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629920" y="1433945"/>
                <a:ext cx="11704320" cy="5424055"/>
              </a:xfrm>
            </p:spPr>
            <p:txBody>
              <a:bodyPr>
                <a:noAutofit/>
              </a:bodyPr>
              <a:lstStyle/>
              <a:p>
                <a:r>
                  <a:rPr lang="it-IT" sz="3600" dirty="0" smtClean="0"/>
                  <a:t>LEGGE DI HUBBLE  </a:t>
                </a:r>
                <a:r>
                  <a:rPr lang="it-IT" sz="5400" dirty="0" smtClean="0">
                    <a:solidFill>
                      <a:srgbClr val="FF0000"/>
                    </a:solidFill>
                  </a:rPr>
                  <a:t>v = H</a:t>
                </a:r>
                <a:r>
                  <a:rPr lang="it-IT" sz="54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it-IT" sz="5400" dirty="0" smtClean="0">
                    <a:solidFill>
                      <a:srgbClr val="FF0000"/>
                    </a:solidFill>
                  </a:rPr>
                  <a:t> D</a:t>
                </a:r>
              </a:p>
              <a:p>
                <a:r>
                  <a:rPr lang="it-IT" sz="3600" dirty="0" smtClean="0"/>
                  <a:t>H</a:t>
                </a:r>
                <a:r>
                  <a:rPr lang="it-IT" sz="3600" baseline="-25000" dirty="0" smtClean="0"/>
                  <a:t>0</a:t>
                </a:r>
                <a:r>
                  <a:rPr lang="it-IT" sz="3600" dirty="0" smtClean="0"/>
                  <a:t> ha un valore di 70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36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3600" smtClean="0">
                            <a:latin typeface="Cambria Math" charset="0"/>
                          </a:rPr>
                          <m:t>𝑘𝑚</m:t>
                        </m:r>
                        <m:r>
                          <a:rPr lang="it-IT" sz="3600" smtClean="0">
                            <a:latin typeface="Cambria Math" charset="0"/>
                          </a:rPr>
                          <m:t>/</m:t>
                        </m:r>
                        <m:r>
                          <a:rPr lang="it-IT" sz="3600" smtClean="0">
                            <a:latin typeface="Cambria Math" charset="0"/>
                          </a:rPr>
                          <m:t>𝑠𝑒𝑐</m:t>
                        </m:r>
                      </m:num>
                      <m:den>
                        <m:r>
                          <a:rPr lang="it-IT" sz="3600" smtClean="0">
                            <a:latin typeface="Cambria Math" charset="0"/>
                          </a:rPr>
                          <m:t>𝑀𝑝𝑐</m:t>
                        </m:r>
                      </m:den>
                    </m:f>
                  </m:oMath>
                </a14:m>
                <a:r>
                  <a:rPr lang="it-IT" sz="3600" dirty="0" smtClean="0"/>
                  <a:t> </a:t>
                </a:r>
                <a:r>
                  <a:rPr lang="it-IT" sz="2400" dirty="0" smtClean="0"/>
                  <a:t>  (pc=parsec=parallasse di un secondo 								d’arco= 3,26 anni-luce= 3x10</a:t>
                </a:r>
                <a:r>
                  <a:rPr lang="it-IT" sz="2400" baseline="30000" dirty="0" smtClean="0"/>
                  <a:t>13</a:t>
                </a:r>
                <a:r>
                  <a:rPr lang="it-IT" sz="2400" dirty="0" smtClean="0"/>
                  <a:t> km)</a:t>
                </a:r>
                <a:r>
                  <a:rPr lang="it-IT" sz="2800" dirty="0" smtClean="0"/>
                  <a:t>  </a:t>
                </a:r>
              </a:p>
              <a:p>
                <a:r>
                  <a:rPr lang="it-IT" sz="3600" dirty="0" smtClean="0"/>
                  <a:t>Tempo di </a:t>
                </a:r>
                <a:r>
                  <a:rPr lang="it-IT" sz="3600" dirty="0" err="1" smtClean="0"/>
                  <a:t>Hubble</a:t>
                </a:r>
                <a:r>
                  <a:rPr lang="it-IT" sz="3600" dirty="0" smtClean="0"/>
                  <a:t>= età dell’Universo= 1/H</a:t>
                </a:r>
                <a:r>
                  <a:rPr lang="it-IT" sz="3600" baseline="-25000" dirty="0" smtClean="0"/>
                  <a:t>0</a:t>
                </a:r>
              </a:p>
              <a:p>
                <a:r>
                  <a:rPr lang="it-IT" sz="4000" dirty="0" smtClean="0"/>
                  <a:t>1/H</a:t>
                </a:r>
                <a:r>
                  <a:rPr lang="it-IT" sz="4000" baseline="-25000" dirty="0" smtClean="0"/>
                  <a:t>0</a:t>
                </a:r>
                <a:r>
                  <a:rPr lang="it-IT" sz="4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g-BG" sz="48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sz="4800" b="0" i="0" smtClean="0"/>
                          <m:t>1 </m:t>
                        </m:r>
                        <m:r>
                          <m:rPr>
                            <m:nor/>
                          </m:rPr>
                          <a:rPr lang="it-IT" sz="4800" dirty="0"/>
                          <m:t>Mpc</m:t>
                        </m:r>
                      </m:num>
                      <m:den>
                        <m:r>
                          <m:rPr>
                            <m:nor/>
                          </m:rPr>
                          <a:rPr lang="it-IT" sz="4800" dirty="0"/>
                          <m:t>70 </m:t>
                        </m:r>
                        <m:r>
                          <m:rPr>
                            <m:nor/>
                          </m:rPr>
                          <a:rPr lang="it-IT" sz="4800" dirty="0"/>
                          <m:t>km</m:t>
                        </m:r>
                        <m:r>
                          <m:rPr>
                            <m:nor/>
                          </m:rPr>
                          <a:rPr lang="it-IT" sz="4800" dirty="0"/>
                          <m:t> </m:t>
                        </m:r>
                        <m:r>
                          <m:rPr>
                            <m:nor/>
                          </m:rPr>
                          <a:rPr lang="it-IT" sz="4800" b="0" i="0" dirty="0" smtClean="0"/>
                          <m:t>s</m:t>
                        </m:r>
                        <m:r>
                          <m:rPr>
                            <m:nor/>
                          </m:rPr>
                          <a:rPr lang="it-IT" sz="4800" b="0" i="0" baseline="30000" dirty="0" smtClean="0"/>
                          <m:t>−</m:t>
                        </m:r>
                        <m:r>
                          <m:rPr>
                            <m:nor/>
                          </m:rPr>
                          <a:rPr lang="it-IT" sz="4800" baseline="30000" dirty="0"/>
                          <m:t>1</m:t>
                        </m:r>
                      </m:den>
                    </m:f>
                    <m:r>
                      <a:rPr lang="it-IT" sz="4800" b="0" i="1" smtClean="0">
                        <a:latin typeface="Cambria Math" charset="0"/>
                      </a:rPr>
                      <m:t>≃</m:t>
                    </m:r>
                    <m:f>
                      <m:fPr>
                        <m:ctrlPr>
                          <a:rPr lang="bg-BG" sz="660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6600" b="0" i="0" smtClean="0">
                            <a:latin typeface="Cambria Math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it-IT" sz="6600" b="0" i="0" smtClean="0">
                            <a:latin typeface="Cambria Math" charset="0"/>
                          </a:rPr>
                          <m:t>x</m:t>
                        </m:r>
                        <m:r>
                          <a:rPr lang="it-IT" sz="6600" b="0" i="0" smtClean="0">
                            <a:latin typeface="Cambria Math" charset="0"/>
                          </a:rPr>
                          <m:t>10</m:t>
                        </m:r>
                        <m:r>
                          <a:rPr lang="it-IT" sz="6600" b="0" i="1" baseline="30000" smtClean="0">
                            <a:latin typeface="Cambria Math" charset="0"/>
                          </a:rPr>
                          <m:t>19</m:t>
                        </m:r>
                      </m:num>
                      <m:den>
                        <m:r>
                          <a:rPr lang="it-IT" sz="6600" b="0" i="1" smtClean="0">
                            <a:latin typeface="Cambria Math" charset="0"/>
                          </a:rPr>
                          <m:t>70</m:t>
                        </m:r>
                      </m:den>
                    </m:f>
                  </m:oMath>
                </a14:m>
                <a:r>
                  <a:rPr lang="it-IT" sz="4000" b="1" dirty="0" smtClean="0"/>
                  <a:t> s</a:t>
                </a:r>
                <a:r>
                  <a:rPr lang="it-IT" sz="4400" b="1" dirty="0" smtClean="0"/>
                  <a:t>≃</a:t>
                </a:r>
                <a:r>
                  <a:rPr lang="it-IT" sz="5400" dirty="0" smtClean="0"/>
                  <a:t>14 x10</a:t>
                </a:r>
                <a:r>
                  <a:rPr lang="it-IT" sz="5400" baseline="30000" dirty="0" smtClean="0"/>
                  <a:t>9 </a:t>
                </a:r>
                <a:r>
                  <a:rPr lang="it-IT" sz="5400" dirty="0" smtClean="0"/>
                  <a:t>anni</a:t>
                </a:r>
                <a:endParaRPr lang="it-IT" sz="54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920" y="1433945"/>
                <a:ext cx="11704320" cy="5424055"/>
              </a:xfrm>
              <a:blipFill rotWithShape="0">
                <a:blip r:embed="rId3"/>
                <a:stretch>
                  <a:fillRect l="-1667" t="-4045" r="-7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986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/>
              <a:t>IL </a:t>
            </a:r>
            <a:r>
              <a:rPr lang="it-IT" sz="4800" dirty="0" smtClean="0">
                <a:solidFill>
                  <a:srgbClr val="0070C0"/>
                </a:solidFill>
              </a:rPr>
              <a:t>QUASAR </a:t>
            </a:r>
            <a:r>
              <a:rPr lang="it-IT" sz="4800" dirty="0" smtClean="0"/>
              <a:t>PIU’ DISTANTE</a:t>
            </a:r>
            <a:endParaRPr lang="it-IT" sz="4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2286000"/>
            <a:ext cx="4993574" cy="4572000"/>
          </a:xfrm>
        </p:spPr>
        <p:txBody>
          <a:bodyPr>
            <a:noAutofit/>
          </a:bodyPr>
          <a:lstStyle/>
          <a:p>
            <a:r>
              <a:rPr lang="it-IT" sz="2800" dirty="0" smtClean="0"/>
              <a:t>Individuato nel giugno 2011</a:t>
            </a:r>
          </a:p>
          <a:p>
            <a:r>
              <a:rPr lang="it-IT" sz="2800" dirty="0" err="1" smtClean="0"/>
              <a:t>Redschift</a:t>
            </a:r>
            <a:r>
              <a:rPr lang="it-IT" sz="2800" dirty="0" smtClean="0"/>
              <a:t> </a:t>
            </a:r>
            <a:r>
              <a:rPr lang="it-IT" sz="2800" dirty="0" err="1" smtClean="0"/>
              <a:t>z</a:t>
            </a:r>
            <a:r>
              <a:rPr lang="it-IT" sz="2800" dirty="0" smtClean="0"/>
              <a:t>= 7,1</a:t>
            </a:r>
          </a:p>
          <a:p>
            <a:r>
              <a:rPr lang="it-IT" sz="2800" dirty="0" smtClean="0"/>
              <a:t>Tempo trascorso dal Big Bang: T=12,9 Miliardi di Anni</a:t>
            </a:r>
          </a:p>
          <a:p>
            <a:endParaRPr lang="it-IT" sz="2800" dirty="0"/>
          </a:p>
          <a:p>
            <a:r>
              <a:rPr lang="it-IT" sz="2800" dirty="0" smtClean="0"/>
              <a:t>Ma una Galassia è a </a:t>
            </a:r>
            <a:r>
              <a:rPr lang="it-IT" sz="2800" dirty="0" err="1" smtClean="0"/>
              <a:t>z</a:t>
            </a:r>
            <a:r>
              <a:rPr lang="it-IT" sz="2800" dirty="0" smtClean="0"/>
              <a:t>=8,68 e  T=13,2 </a:t>
            </a:r>
            <a:r>
              <a:rPr lang="it-IT" sz="2800" dirty="0" err="1" smtClean="0"/>
              <a:t>Mld</a:t>
            </a:r>
            <a:r>
              <a:rPr lang="it-IT" sz="2800" dirty="0" smtClean="0"/>
              <a:t> </a:t>
            </a:r>
            <a:r>
              <a:rPr lang="it-IT" sz="2800" smtClean="0"/>
              <a:t>di Anni (2015)</a:t>
            </a:r>
            <a:endParaRPr lang="it-IT" sz="2800" dirty="0" smtClean="0"/>
          </a:p>
          <a:p>
            <a:endParaRPr lang="it-IT" sz="2800" dirty="0"/>
          </a:p>
          <a:p>
            <a:pPr marL="0" indent="0">
              <a:buNone/>
            </a:pPr>
            <a:endParaRPr lang="it-IT" sz="28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49" y="1805049"/>
            <a:ext cx="4766953" cy="4766953"/>
          </a:xfrm>
          <a:prstGeom prst="rect">
            <a:avLst/>
          </a:prstGeom>
        </p:spPr>
      </p:pic>
      <p:sp>
        <p:nvSpPr>
          <p:cNvPr id="5" name="Freccia destra 4"/>
          <p:cNvSpPr/>
          <p:nvPr/>
        </p:nvSpPr>
        <p:spPr>
          <a:xfrm rot="1530129" flipV="1">
            <a:off x="8738853" y="3731035"/>
            <a:ext cx="792480" cy="502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5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9709" y="146936"/>
            <a:ext cx="11076709" cy="3282064"/>
          </a:xfrm>
        </p:spPr>
        <p:txBody>
          <a:bodyPr>
            <a:normAutofit/>
          </a:bodyPr>
          <a:lstStyle/>
          <a:p>
            <a:pPr algn="ctr"/>
            <a:r>
              <a:rPr lang="it-IT" sz="6000" dirty="0" smtClean="0"/>
              <a:t>IL MODELLO ”BIG BANG” o</a:t>
            </a:r>
            <a:br>
              <a:rPr lang="it-IT" sz="6000" dirty="0" smtClean="0"/>
            </a:br>
            <a:r>
              <a:rPr lang="it-IT" sz="6000" dirty="0" smtClean="0">
                <a:solidFill>
                  <a:srgbClr val="FF0000"/>
                </a:solidFill>
              </a:rPr>
              <a:t>“	</a:t>
            </a:r>
            <a:r>
              <a:rPr lang="it-IT" sz="8000" dirty="0" smtClean="0">
                <a:solidFill>
                  <a:srgbClr val="FF0000"/>
                </a:solidFill>
              </a:rPr>
              <a:t>𝛼				𝛽				𝛾 ”</a:t>
            </a:r>
            <a:br>
              <a:rPr lang="it-IT" sz="8000" dirty="0" smtClean="0">
                <a:solidFill>
                  <a:srgbClr val="FF0000"/>
                </a:solidFill>
              </a:rPr>
            </a:br>
            <a:r>
              <a:rPr lang="it-IT" sz="8000" dirty="0" smtClean="0"/>
              <a:t>	</a:t>
            </a:r>
            <a:r>
              <a:rPr lang="it-IT" sz="3100" dirty="0" smtClean="0"/>
              <a:t>ALPHER			BETHE			GAMOW</a:t>
            </a:r>
            <a:endParaRPr lang="it-IT" sz="31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763" y="3064884"/>
            <a:ext cx="3322119" cy="3322119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715" y="2991415"/>
            <a:ext cx="2476861" cy="346905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1878" y="3064884"/>
            <a:ext cx="2530044" cy="33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1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LE IPOTESI DI GAMOW e  collaboratori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9709" y="1849582"/>
            <a:ext cx="11260051" cy="5008418"/>
          </a:xfrm>
        </p:spPr>
        <p:txBody>
          <a:bodyPr>
            <a:noAutofit/>
          </a:bodyPr>
          <a:lstStyle/>
          <a:p>
            <a:r>
              <a:rPr lang="it-IT" sz="3600" dirty="0" smtClean="0"/>
              <a:t>L’Universo è nato da un punto di densità e temperature pressoché infinite</a:t>
            </a:r>
          </a:p>
          <a:p>
            <a:r>
              <a:rPr lang="it-IT" sz="3600" dirty="0" smtClean="0"/>
              <a:t>Tempo e spazio sono nati in tale momento</a:t>
            </a:r>
          </a:p>
          <a:p>
            <a:r>
              <a:rPr lang="it-IT" sz="3600" dirty="0" smtClean="0"/>
              <a:t>L’Universo attuale contiene un residuo del calore primordiale (calcolato in  5 °</a:t>
            </a:r>
            <a:r>
              <a:rPr lang="it-IT" sz="3600" b="1" dirty="0" smtClean="0"/>
              <a:t>K</a:t>
            </a:r>
            <a:r>
              <a:rPr lang="it-IT" sz="3600" dirty="0" smtClean="0"/>
              <a:t>)</a:t>
            </a:r>
          </a:p>
          <a:p>
            <a:r>
              <a:rPr lang="it-IT" sz="3600" dirty="0" smtClean="0"/>
              <a:t>La produzione di elementi dovrebbe essere di 75% H</a:t>
            </a:r>
            <a:r>
              <a:rPr lang="it-IT" sz="3600" baseline="-25000" dirty="0" smtClean="0"/>
              <a:t>2</a:t>
            </a:r>
            <a:r>
              <a:rPr lang="it-IT" sz="3600" dirty="0" smtClean="0"/>
              <a:t> e 25% He</a:t>
            </a:r>
            <a:endParaRPr lang="it-IT" sz="3600" dirty="0"/>
          </a:p>
          <a:p>
            <a:pPr marL="0" indent="0">
              <a:buNone/>
            </a:pPr>
            <a:r>
              <a:rPr lang="it-IT" sz="3600" dirty="0" smtClean="0"/>
              <a:t>		(conferma </a:t>
            </a:r>
            <a:r>
              <a:rPr lang="it-IT" sz="3600" dirty="0"/>
              <a:t>negli anni successivi)</a:t>
            </a:r>
          </a:p>
          <a:p>
            <a:endParaRPr lang="it-IT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0040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6255"/>
            <a:ext cx="9601200" cy="789709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COSMOLOGIA SUMERA-BABILONESE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456" y="955964"/>
            <a:ext cx="9850580" cy="5972547"/>
          </a:xfrm>
        </p:spPr>
      </p:pic>
    </p:spTree>
    <p:extLst>
      <p:ext uri="{BB962C8B-B14F-4D97-AF65-F5344CB8AC3E}">
        <p14:creationId xmlns:p14="http://schemas.microsoft.com/office/powerpoint/2010/main" xmlns="" val="199850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4352" y="2202874"/>
            <a:ext cx="3068782" cy="1492362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Antenna a forma di corno di Wilson e </a:t>
            </a:r>
            <a:r>
              <a:rPr lang="it-IT" sz="3200" dirty="0" err="1" smtClean="0"/>
              <a:t>Penzias</a:t>
            </a:r>
            <a:endParaRPr lang="it-IT" sz="32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8865486" cy="5403273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9988" y="3695236"/>
            <a:ext cx="4022012" cy="31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0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83326"/>
            <a:ext cx="9601200" cy="2930237"/>
          </a:xfrm>
        </p:spPr>
        <p:txBody>
          <a:bodyPr>
            <a:noAutofit/>
          </a:bodyPr>
          <a:lstStyle/>
          <a:p>
            <a:pPr algn="ctr"/>
            <a:r>
              <a:rPr lang="it-IT" sz="9600" b="1" dirty="0" smtClean="0">
                <a:solidFill>
                  <a:srgbClr val="FF0000"/>
                </a:solidFill>
              </a:rPr>
              <a:t> DUBBI SUL </a:t>
            </a:r>
            <a:br>
              <a:rPr lang="it-IT" sz="9600" b="1" dirty="0" smtClean="0">
                <a:solidFill>
                  <a:srgbClr val="FF0000"/>
                </a:solidFill>
              </a:rPr>
            </a:br>
            <a:r>
              <a:rPr lang="it-IT" sz="9600" b="1" dirty="0" smtClean="0">
                <a:solidFill>
                  <a:srgbClr val="FF0000"/>
                </a:solidFill>
              </a:rPr>
              <a:t>BIG BANG</a:t>
            </a:r>
            <a:endParaRPr lang="it-IT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9709"/>
          </a:xfrm>
        </p:spPr>
        <p:txBody>
          <a:bodyPr/>
          <a:lstStyle/>
          <a:p>
            <a:pPr algn="ctr"/>
            <a:r>
              <a:rPr lang="it-IT" b="1" dirty="0" smtClean="0"/>
              <a:t>PROBLEMA DELL’ORIZZONTE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44235" y="1475509"/>
            <a:ext cx="12032674" cy="5382491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 smtClean="0"/>
              <a:t>Come mai zone come </a:t>
            </a:r>
          </a:p>
          <a:p>
            <a:pPr marL="0" indent="0">
              <a:buNone/>
            </a:pPr>
            <a:r>
              <a:rPr lang="it-IT" sz="4000" dirty="0" smtClean="0"/>
              <a:t>A e B che non si sono </a:t>
            </a:r>
          </a:p>
          <a:p>
            <a:pPr marL="0" indent="0">
              <a:buNone/>
            </a:pPr>
            <a:r>
              <a:rPr lang="it-IT" sz="4000" dirty="0" smtClean="0"/>
              <a:t>mai potuto scambiare    	  A                                      B</a:t>
            </a:r>
            <a:r>
              <a:rPr lang="it-IT" sz="4000" dirty="0"/>
              <a:t> </a:t>
            </a:r>
            <a:endParaRPr lang="it-IT" sz="4000" dirty="0" smtClean="0"/>
          </a:p>
          <a:p>
            <a:pPr marL="0" indent="0">
              <a:buNone/>
            </a:pPr>
            <a:r>
              <a:rPr lang="it-IT" sz="4000" dirty="0" smtClean="0"/>
              <a:t>segnali (essendo fuori dal </a:t>
            </a:r>
          </a:p>
          <a:p>
            <a:pPr marL="0" indent="0">
              <a:buNone/>
            </a:pPr>
            <a:r>
              <a:rPr lang="it-IT" sz="4000" dirty="0" smtClean="0"/>
              <a:t>loro universo osservabile) </a:t>
            </a:r>
          </a:p>
          <a:p>
            <a:pPr marL="0" indent="0">
              <a:buNone/>
            </a:pPr>
            <a:r>
              <a:rPr lang="it-IT" sz="4000" dirty="0" smtClean="0"/>
              <a:t>sono così simili e omogenee??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164" y="1475509"/>
            <a:ext cx="5198652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1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6471" y="152162"/>
            <a:ext cx="11423073" cy="6380018"/>
          </a:xfrm>
        </p:spPr>
        <p:txBody>
          <a:bodyPr/>
          <a:lstStyle/>
          <a:p>
            <a:pPr algn="ctr"/>
            <a:r>
              <a:rPr lang="it-IT" b="1" dirty="0" smtClean="0"/>
              <a:t>PROBLEMA DELLA PIATTEZZA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8926" y="741479"/>
            <a:ext cx="11423074" cy="571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 smtClean="0"/>
              <a:t>-Noi ci troviamo in un Universo PIATTO ed EUCLIDEO</a:t>
            </a:r>
          </a:p>
          <a:p>
            <a:pPr marL="0" indent="0">
              <a:buNone/>
            </a:pPr>
            <a:r>
              <a:rPr lang="it-IT" sz="2800" dirty="0" smtClean="0"/>
              <a:t>-L’Universo si espande con una velocità </a:t>
            </a:r>
          </a:p>
          <a:p>
            <a:pPr marL="0" indent="0">
              <a:buNone/>
            </a:pPr>
            <a:r>
              <a:rPr lang="it-IT" sz="2800" dirty="0" smtClean="0"/>
              <a:t> che dipende dalla materia presente nel cosmo</a:t>
            </a:r>
          </a:p>
          <a:p>
            <a:pPr marL="0" indent="0">
              <a:buNone/>
            </a:pPr>
            <a:r>
              <a:rPr lang="it-IT" sz="2800" dirty="0" smtClean="0"/>
              <a:t>-La Densità deve essere uguale a quella critica</a:t>
            </a:r>
          </a:p>
          <a:p>
            <a:pPr marL="0" indent="0">
              <a:buNone/>
            </a:pPr>
            <a:r>
              <a:rPr lang="it-IT" sz="2800" dirty="0" smtClean="0"/>
              <a:t>-Infatti con Ω =1 la curvatura è 0 e determina una</a:t>
            </a:r>
          </a:p>
          <a:p>
            <a:pPr marL="0" indent="0">
              <a:buNone/>
            </a:pPr>
            <a:r>
              <a:rPr lang="it-IT" sz="2800" dirty="0"/>
              <a:t> </a:t>
            </a:r>
            <a:r>
              <a:rPr lang="it-IT" sz="2800" dirty="0" smtClean="0"/>
              <a:t>espansione sempre più lenta</a:t>
            </a:r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Ma la probabilità che Ω = 1 è molto molto bassa</a:t>
            </a:r>
          </a:p>
          <a:p>
            <a:endParaRPr lang="it-IT" sz="2800" dirty="0"/>
          </a:p>
          <a:p>
            <a:pPr marL="0" indent="0">
              <a:buNone/>
            </a:pPr>
            <a:r>
              <a:rPr lang="it-IT" sz="3200" dirty="0" smtClean="0"/>
              <a:t>Il Big Bang NON spiega come sia possibile</a:t>
            </a:r>
            <a:endParaRPr lang="it-IT" sz="3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8932" y="1094731"/>
            <a:ext cx="3262745" cy="355108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09507" y="4753870"/>
            <a:ext cx="2361596" cy="21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8145"/>
          </a:xfrm>
        </p:spPr>
        <p:txBody>
          <a:bodyPr/>
          <a:lstStyle/>
          <a:p>
            <a:pPr algn="ctr"/>
            <a:r>
              <a:rPr lang="it-IT" b="1" dirty="0" smtClean="0"/>
              <a:t>PROBLEMA DELLA DENSITA’ CRITICA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3618" y="1953491"/>
            <a:ext cx="10079181" cy="4904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000" dirty="0" smtClean="0"/>
              <a:t>-LA DENSITA’ CRITICA </a:t>
            </a:r>
            <a:r>
              <a:rPr lang="it-IT" sz="4000" smtClean="0"/>
              <a:t>è </a:t>
            </a:r>
            <a:r>
              <a:rPr lang="it-IT" sz="4400" smtClean="0"/>
              <a:t>≃ </a:t>
            </a:r>
            <a:r>
              <a:rPr lang="it-IT" sz="4000" smtClean="0"/>
              <a:t>10</a:t>
            </a:r>
            <a:r>
              <a:rPr lang="it-IT" sz="4000" baseline="30000" smtClean="0"/>
              <a:t>-29</a:t>
            </a:r>
            <a:r>
              <a:rPr lang="it-IT" sz="4000" smtClean="0"/>
              <a:t> </a:t>
            </a:r>
            <a:r>
              <a:rPr lang="it-IT" sz="4000" dirty="0" smtClean="0"/>
              <a:t>g/cm</a:t>
            </a:r>
            <a:r>
              <a:rPr lang="it-IT" sz="4000" baseline="30000" dirty="0" smtClean="0"/>
              <a:t>3  </a:t>
            </a:r>
          </a:p>
          <a:p>
            <a:pPr marL="0" indent="0">
              <a:buNone/>
            </a:pPr>
            <a:r>
              <a:rPr lang="it-IT" sz="3200" dirty="0" smtClean="0"/>
              <a:t>(un granello di sabbia rispetto al volume della Terra)</a:t>
            </a:r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r>
              <a:rPr lang="it-IT" sz="4000" dirty="0" smtClean="0"/>
              <a:t>-Ma la materia visibile mediante i telescopi arriva appena  al 4,8 % della densità critica</a:t>
            </a:r>
            <a:endParaRPr lang="it-IT" sz="4000" dirty="0"/>
          </a:p>
          <a:p>
            <a:pPr marL="0" indent="0" algn="ctr">
              <a:buNone/>
            </a:pPr>
            <a:endParaRPr lang="it-IT" sz="4800" b="1" baseline="30000" dirty="0" smtClean="0"/>
          </a:p>
          <a:p>
            <a:pPr marL="0" indent="0" algn="ctr">
              <a:buNone/>
            </a:pPr>
            <a:r>
              <a:rPr lang="it-IT" sz="4800" b="1" baseline="30000" dirty="0" smtClean="0"/>
              <a:t>COME CONCILIARE QUESTO DATO CON LA CONSTATAZIONE CHE L’UNIVERSO E’ PIATTO????</a:t>
            </a:r>
            <a:endParaRPr lang="it-IT" sz="4800" b="1" baseline="30000" dirty="0"/>
          </a:p>
        </p:txBody>
      </p:sp>
    </p:spTree>
    <p:extLst>
      <p:ext uri="{BB962C8B-B14F-4D97-AF65-F5344CB8AC3E}">
        <p14:creationId xmlns:p14="http://schemas.microsoft.com/office/powerpoint/2010/main" xmlns="" val="134587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8145"/>
          </a:xfrm>
        </p:spPr>
        <p:txBody>
          <a:bodyPr/>
          <a:lstStyle/>
          <a:p>
            <a:pPr algn="ctr"/>
            <a:r>
              <a:rPr lang="it-IT" dirty="0" smtClean="0"/>
              <a:t>DUBITARE DEL BIG BANG?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0" y="1870363"/>
            <a:ext cx="10910454" cy="4759037"/>
          </a:xfrm>
        </p:spPr>
        <p:txBody>
          <a:bodyPr>
            <a:normAutofit/>
          </a:bodyPr>
          <a:lstStyle/>
          <a:p>
            <a:r>
              <a:rPr lang="it-IT" sz="4000" dirty="0" smtClean="0"/>
              <a:t>PROBLEMA DELL’ORIZZONTE</a:t>
            </a:r>
          </a:p>
          <a:p>
            <a:r>
              <a:rPr lang="it-IT" sz="4000" dirty="0" smtClean="0"/>
              <a:t>PROBLEMA DELLA PIATTEZZA</a:t>
            </a:r>
          </a:p>
          <a:p>
            <a:r>
              <a:rPr lang="it-IT" sz="4000" dirty="0" smtClean="0"/>
              <a:t>PROBLEMA DELLA DENSITA’ DI MATERIA</a:t>
            </a:r>
          </a:p>
          <a:p>
            <a:pPr marL="0" indent="0">
              <a:buNone/>
            </a:pPr>
            <a:endParaRPr lang="it-IT" sz="4000" dirty="0" smtClean="0"/>
          </a:p>
          <a:p>
            <a:pPr marL="0" indent="0" algn="ctr">
              <a:buNone/>
            </a:pPr>
            <a:r>
              <a:rPr lang="it-IT" sz="4000" dirty="0"/>
              <a:t> </a:t>
            </a:r>
            <a:r>
              <a:rPr lang="it-IT" sz="4800" dirty="0" smtClean="0">
                <a:solidFill>
                  <a:srgbClr val="FF0000"/>
                </a:solidFill>
              </a:rPr>
              <a:t>LA PAROLA AD ALBERTO RENIERI</a:t>
            </a:r>
            <a:endParaRPr lang="it-IT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4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1049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 smtClean="0">
                <a:solidFill>
                  <a:srgbClr val="FF0000"/>
                </a:solidFill>
              </a:rPr>
              <a:t>Per concludere</a:t>
            </a:r>
            <a:endParaRPr lang="it-IT" sz="60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71601" y="1496291"/>
            <a:ext cx="5467350" cy="4656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4000" dirty="0" smtClean="0"/>
          </a:p>
          <a:p>
            <a:pPr marL="0" indent="0">
              <a:buNone/>
            </a:pPr>
            <a:r>
              <a:rPr lang="it-IT" sz="4000" dirty="0" smtClean="0"/>
              <a:t>Ti avrei dipinta:</a:t>
            </a:r>
          </a:p>
          <a:p>
            <a:pPr marL="0" indent="0">
              <a:buNone/>
            </a:pPr>
            <a:r>
              <a:rPr lang="it-IT" sz="4000" dirty="0"/>
              <a:t>n</a:t>
            </a:r>
            <a:r>
              <a:rPr lang="it-IT" sz="4000" dirty="0" smtClean="0"/>
              <a:t>on sul muro,</a:t>
            </a:r>
          </a:p>
          <a:p>
            <a:pPr marL="0" indent="0">
              <a:buNone/>
            </a:pPr>
            <a:r>
              <a:rPr lang="it-IT" sz="4000" dirty="0"/>
              <a:t>m</a:t>
            </a:r>
            <a:r>
              <a:rPr lang="it-IT" sz="4000" dirty="0" smtClean="0"/>
              <a:t>a sul cielo stesso     </a:t>
            </a:r>
          </a:p>
          <a:p>
            <a:pPr marL="0" indent="0">
              <a:buNone/>
            </a:pPr>
            <a:r>
              <a:rPr lang="it-IT" sz="4000" dirty="0" smtClean="0"/>
              <a:t>da confine a confine</a:t>
            </a:r>
          </a:p>
          <a:p>
            <a:pPr marL="0" indent="0">
              <a:buNone/>
            </a:pPr>
            <a:r>
              <a:rPr lang="it-IT" sz="4000" dirty="0"/>
              <a:t>	</a:t>
            </a:r>
            <a:r>
              <a:rPr lang="it-IT" sz="4000" dirty="0" smtClean="0"/>
              <a:t>		(R.M. </a:t>
            </a:r>
            <a:r>
              <a:rPr lang="it-IT" sz="4000" dirty="0" err="1" smtClean="0"/>
              <a:t>Rilke</a:t>
            </a:r>
            <a:r>
              <a:rPr lang="it-IT" sz="4000" dirty="0" smtClean="0"/>
              <a:t>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66017" y="1537854"/>
            <a:ext cx="3325091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89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0414" y="1208868"/>
            <a:ext cx="11401586" cy="2867186"/>
          </a:xfrm>
        </p:spPr>
        <p:txBody>
          <a:bodyPr>
            <a:noAutofit/>
          </a:bodyPr>
          <a:lstStyle/>
          <a:p>
            <a:pPr algn="ctr"/>
            <a:r>
              <a:rPr lang="it-IT" sz="8000" dirty="0"/>
              <a:t>A</a:t>
            </a:r>
            <a:r>
              <a:rPr lang="it-IT" sz="8000" dirty="0" smtClean="0"/>
              <a:t>ltre </a:t>
            </a:r>
            <a:r>
              <a:rPr lang="it-IT" sz="8000" dirty="0" err="1" smtClean="0"/>
              <a:t>slides</a:t>
            </a:r>
            <a:r>
              <a:rPr lang="it-IT" sz="8000" dirty="0" smtClean="0"/>
              <a:t> di complemento</a:t>
            </a:r>
            <a:endParaRPr lang="it-IT" sz="8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27322" y="4076054"/>
            <a:ext cx="9345478" cy="1791346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9754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"/>
            <a:ext cx="9601200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it-IT" smtClean="0"/>
              <a:t>ONDE ELETTROMAGNETICHE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0622" y="609600"/>
            <a:ext cx="11553778" cy="6457950"/>
          </a:xfrm>
        </p:spPr>
        <p:txBody>
          <a:bodyPr/>
          <a:lstStyle/>
          <a:p>
            <a:endParaRPr lang="it-IT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8154219"/>
              </p:ext>
            </p:extLst>
          </p:nvPr>
        </p:nvGraphicFramePr>
        <p:xfrm>
          <a:off x="790622" y="1219199"/>
          <a:ext cx="6994087" cy="4503738"/>
        </p:xfrm>
        <a:graphic>
          <a:graphicData uri="http://schemas.openxmlformats.org/presentationml/2006/ole">
            <p:oleObj spid="_x0000_s1042" name="Documento" r:id="rId4" imgW="6107400" imgH="3876480" progId="Word.Document.12">
              <p:embed/>
            </p:oleObj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95799835"/>
              </p:ext>
            </p:extLst>
          </p:nvPr>
        </p:nvGraphicFramePr>
        <p:xfrm>
          <a:off x="7721001" y="304800"/>
          <a:ext cx="4623399" cy="5418137"/>
        </p:xfrm>
        <a:graphic>
          <a:graphicData uri="http://schemas.openxmlformats.org/presentationml/2006/ole">
            <p:oleObj spid="_x0000_s1043" name="Documento" r:id="rId5" imgW="6290280" imgH="7405560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50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3979" y="16042"/>
            <a:ext cx="11229473" cy="770021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MATEMATICA dell’ EFFETTO DOPPLER e del REDSHIFT</a:t>
            </a:r>
            <a:endParaRPr lang="it-IT" sz="40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Segnaposto contenuto 4"/>
              <p:cNvSpPr>
                <a:spLocks noGrp="1"/>
              </p:cNvSpPr>
              <p:nvPr>
                <p:ph idx="1"/>
              </p:nvPr>
            </p:nvSpPr>
            <p:spPr>
              <a:xfrm>
                <a:off x="753978" y="1443788"/>
                <a:ext cx="11438021" cy="54142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it-IT" dirty="0" smtClean="0"/>
                  <a:t>1-La distanza lineare A B viene variata se B si sposta in B’ in un tempo 𝙩</a:t>
                </a:r>
              </a:p>
              <a:p>
                <a:pPr marL="0" indent="0">
                  <a:buNone/>
                </a:pPr>
                <a:r>
                  <a:rPr lang="it-IT" dirty="0" smtClean="0"/>
                  <a:t>2-All’istante iniziale </a:t>
                </a:r>
                <a:r>
                  <a:rPr lang="it-IT" b="1" dirty="0" smtClean="0"/>
                  <a:t>da </a:t>
                </a:r>
                <a:r>
                  <a:rPr lang="it-IT" b="1" dirty="0"/>
                  <a:t>B parte un fotone </a:t>
                </a:r>
                <a:r>
                  <a:rPr lang="it-IT" b="1" dirty="0" smtClean="0"/>
                  <a:t>verso A </a:t>
                </a:r>
                <a:r>
                  <a:rPr lang="it-IT" dirty="0" smtClean="0"/>
                  <a:t>con lunghezza d’onda 𝞴</a:t>
                </a:r>
              </a:p>
              <a:p>
                <a:pPr marL="0" indent="0">
                  <a:buNone/>
                </a:pPr>
                <a:r>
                  <a:rPr lang="it-IT" dirty="0"/>
                  <a:t>3</a:t>
                </a:r>
                <a:r>
                  <a:rPr lang="it-IT" dirty="0" smtClean="0"/>
                  <a:t>-La 𝞴 varia mentre B si sposta a velocità 𝒗. </a:t>
                </a:r>
                <a:r>
                  <a:rPr lang="it-IT" dirty="0"/>
                  <a:t>Varia anche la distanza angolare</a:t>
                </a:r>
                <a:endParaRPr lang="it-IT" dirty="0" smtClean="0"/>
              </a:p>
              <a:p>
                <a:pPr marL="0" indent="0">
                  <a:buNone/>
                </a:pPr>
                <a:r>
                  <a:rPr lang="it-IT" dirty="0" smtClean="0"/>
                  <a:t>   Legame fra lunghezza d’onda e velocità  𝒛 </a:t>
                </a:r>
                <a:r>
                  <a:rPr lang="it-IT" dirty="0"/>
                  <a:t>= (𝞴-𝞴𝒐)/𝞴𝒐 = </a:t>
                </a:r>
                <a:r>
                  <a:rPr lang="it-IT" dirty="0" smtClean="0"/>
                  <a:t>𝒗/𝐜. </a:t>
                </a:r>
              </a:p>
              <a:p>
                <a:pPr marL="0" indent="0">
                  <a:buNone/>
                </a:pPr>
                <a:r>
                  <a:rPr lang="it-IT" dirty="0"/>
                  <a:t> </a:t>
                </a:r>
                <a:r>
                  <a:rPr lang="it-IT" dirty="0" smtClean="0"/>
                  <a:t>LO SPOSTAMENTO DI B E’ REALE &gt;&gt; </a:t>
                </a:r>
                <a:r>
                  <a:rPr lang="it-IT" b="1" dirty="0" smtClean="0"/>
                  <a:t>EFFETTO DOPPLER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------------------------------------------------------------------------------------------------------------------------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dirty="0" smtClean="0"/>
                  <a:t>1-Aumenta il raggio della sfera. Nessun punto si sposta.</a:t>
                </a:r>
              </a:p>
              <a:p>
                <a:pPr marL="0" indent="0">
                  <a:buNone/>
                </a:pPr>
                <a:r>
                  <a:rPr lang="it-IT" dirty="0" smtClean="0"/>
                  <a:t>2-La 𝞴 varia.</a:t>
                </a:r>
              </a:p>
              <a:p>
                <a:pPr marL="0" indent="0">
                  <a:buNone/>
                </a:pPr>
                <a:r>
                  <a:rPr lang="it-IT" dirty="0" smtClean="0"/>
                  <a:t>3-Quindi la velocità 𝐮=𝒗=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dirty="0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it-IT" b="0" i="1" dirty="0" smtClean="0">
                            <a:latin typeface="Cambria Math" charset="0"/>
                          </a:rPr>
                          <m:t>𝐴</m:t>
                        </m:r>
                        <m:r>
                          <a:rPr lang="it-IT" b="0" i="1" dirty="0" smtClean="0">
                            <a:latin typeface="Cambria Math" charset="0"/>
                          </a:rPr>
                          <m:t>”</m:t>
                        </m:r>
                        <m:r>
                          <a:rPr lang="it-IT" b="0" i="1" dirty="0" smtClean="0">
                            <a:latin typeface="Cambria Math" charset="0"/>
                          </a:rPr>
                          <m:t>𝐵</m:t>
                        </m:r>
                        <m:r>
                          <a:rPr lang="it-IT" b="0" i="1" dirty="0" smtClean="0">
                            <a:latin typeface="Cambria Math" charset="0"/>
                          </a:rPr>
                          <m:t>”</m:t>
                        </m:r>
                      </m:e>
                    </m:acc>
                  </m:oMath>
                </a14:m>
                <a:r>
                  <a:rPr lang="it-IT" dirty="0"/>
                  <a:t>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i="1" dirty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it-IT" i="1" dirty="0">
                            <a:latin typeface="Cambria Math" charset="0"/>
                          </a:rPr>
                          <m:t>𝐴𝐵</m:t>
                        </m:r>
                        <m:r>
                          <a:rPr lang="it-IT" b="0" i="1" dirty="0" smtClean="0">
                            <a:latin typeface="Cambria Math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it-IT" dirty="0" smtClean="0"/>
                  <a:t>/𝙩 è una velocità apparente</a:t>
                </a:r>
              </a:p>
              <a:p>
                <a:pPr marL="0" indent="0">
                  <a:buNone/>
                </a:pPr>
                <a:r>
                  <a:rPr lang="it-IT" dirty="0" smtClean="0"/>
                  <a:t>4-Tale velocità “di recessione” 𝐮 è legata alla legge di </a:t>
                </a:r>
                <a:r>
                  <a:rPr lang="it-IT" dirty="0" err="1" smtClean="0"/>
                  <a:t>Hubble</a:t>
                </a:r>
                <a:r>
                  <a:rPr lang="it-IT" dirty="0"/>
                  <a:t> </a:t>
                </a:r>
                <a:r>
                  <a:rPr lang="it-IT" dirty="0" smtClean="0"/>
                  <a:t>𝐮= 𝑯</a:t>
                </a:r>
                <a:r>
                  <a:rPr lang="it-IT" baseline="-25000" dirty="0" smtClean="0"/>
                  <a:t>𝒐</a:t>
                </a:r>
                <a:r>
                  <a:rPr lang="it-IT" dirty="0" smtClean="0"/>
                  <a:t>𝑫</a:t>
                </a:r>
              </a:p>
              <a:p>
                <a:pPr marL="0" indent="0">
                  <a:buNone/>
                </a:pPr>
                <a:r>
                  <a:rPr lang="it-IT" b="1" dirty="0" smtClean="0"/>
                  <a:t>EFFETTO REDSHIFT    </a:t>
                </a:r>
                <a:r>
                  <a:rPr lang="it-IT" dirty="0" smtClean="0"/>
                  <a:t>𝒛 = (𝞴-𝞴𝒐)/𝞴𝒐 = 𝐮/𝐜 = 𝑯</a:t>
                </a:r>
                <a:r>
                  <a:rPr lang="it-IT" baseline="-25000" dirty="0" smtClean="0"/>
                  <a:t>𝒐</a:t>
                </a:r>
                <a:r>
                  <a:rPr lang="it-IT" dirty="0" smtClean="0"/>
                  <a:t>𝑫/𝐜</a:t>
                </a:r>
                <a:endParaRPr lang="it-IT" dirty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</p:txBody>
          </p:sp>
        </mc:Choice>
        <mc:Fallback>
          <p:sp>
            <p:nvSpPr>
              <p:cNvPr id="5" name="Segnaposto contenut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3978" y="1443788"/>
                <a:ext cx="11438021" cy="5414211"/>
              </a:xfrm>
              <a:blipFill rotWithShape="0">
                <a:blip r:embed="rId3"/>
                <a:stretch>
                  <a:fillRect l="-586" t="-112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3585" y="2807367"/>
            <a:ext cx="3840815" cy="40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5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6548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</a:rPr>
              <a:t>COSMOLOGIA SUMERA</a:t>
            </a:r>
            <a:endParaRPr lang="it-IT" sz="48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424" y="2123360"/>
            <a:ext cx="5689599" cy="4622800"/>
          </a:xfrm>
        </p:spPr>
      </p:pic>
      <p:sp>
        <p:nvSpPr>
          <p:cNvPr id="8" name="CasellaDiTesto 7"/>
          <p:cNvSpPr txBox="1"/>
          <p:nvPr/>
        </p:nvSpPr>
        <p:spPr>
          <a:xfrm flipH="1">
            <a:off x="4480557" y="3870960"/>
            <a:ext cx="13585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Franklin Gothic Heavy" charset="0"/>
                <a:ea typeface="Franklin Gothic Heavy" charset="0"/>
                <a:cs typeface="Franklin Gothic Heavy" charset="0"/>
              </a:rPr>
              <a:t>ATMOSFERA(ENLIL)</a:t>
            </a:r>
            <a:endParaRPr lang="it-IT" sz="1000" b="1" dirty="0">
              <a:latin typeface="Franklin Gothic Heavy" charset="0"/>
              <a:ea typeface="Franklin Gothic Heavy" charset="0"/>
              <a:cs typeface="Franklin Gothic Heavy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64188" y="4188539"/>
            <a:ext cx="1869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>
                <a:latin typeface="Franklin Gothic Heavy" charset="0"/>
                <a:ea typeface="Franklin Gothic Heavy" charset="0"/>
                <a:cs typeface="Franklin Gothic Heavy" charset="0"/>
              </a:rPr>
              <a:t>ACQUE (ENKI)</a:t>
            </a:r>
            <a:endParaRPr lang="it-IT" sz="1000" b="1" dirty="0">
              <a:latin typeface="Franklin Gothic Heavy" charset="0"/>
              <a:ea typeface="Franklin Gothic Heavy" charset="0"/>
              <a:cs typeface="Franklin Gothic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0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78606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dirty="0" smtClean="0"/>
              <a:t>BRIVIDI</a:t>
            </a:r>
            <a:endParaRPr lang="it-IT" sz="6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6063" y="1395663"/>
            <a:ext cx="11405937" cy="5462337"/>
          </a:xfrm>
        </p:spPr>
        <p:txBody>
          <a:bodyPr/>
          <a:lstStyle/>
          <a:p>
            <a:r>
              <a:rPr lang="it-IT" dirty="0" smtClean="0"/>
              <a:t>A Redshift </a:t>
            </a:r>
            <a:r>
              <a:rPr lang="it-IT" sz="3600" dirty="0" smtClean="0"/>
              <a:t>7,1</a:t>
            </a:r>
            <a:r>
              <a:rPr lang="it-IT" dirty="0" smtClean="0"/>
              <a:t> </a:t>
            </a:r>
            <a:r>
              <a:rPr lang="it-IT" dirty="0"/>
              <a:t>➜ </a:t>
            </a:r>
            <a:r>
              <a:rPr lang="it-IT" dirty="0" smtClean="0"/>
              <a:t>𝒛 </a:t>
            </a:r>
            <a:r>
              <a:rPr lang="it-IT" dirty="0"/>
              <a:t>= (𝞴-𝞴𝒐)/𝞴𝒐 = 𝒗/</a:t>
            </a:r>
            <a:r>
              <a:rPr lang="it-IT" dirty="0" smtClean="0"/>
              <a:t>𝐜</a:t>
            </a:r>
            <a:r>
              <a:rPr lang="it-IT" dirty="0"/>
              <a:t> </a:t>
            </a:r>
            <a:r>
              <a:rPr lang="it-IT" dirty="0" smtClean="0"/>
              <a:t>e con la legge di </a:t>
            </a:r>
            <a:r>
              <a:rPr lang="it-IT" dirty="0" err="1" smtClean="0"/>
              <a:t>Hubble</a:t>
            </a:r>
            <a:r>
              <a:rPr lang="it-IT" dirty="0" smtClean="0"/>
              <a:t> 𝐮</a:t>
            </a:r>
            <a:r>
              <a:rPr lang="it-IT" dirty="0"/>
              <a:t>= </a:t>
            </a:r>
            <a:r>
              <a:rPr lang="it-IT" dirty="0" smtClean="0"/>
              <a:t>𝑯 </a:t>
            </a:r>
            <a:r>
              <a:rPr lang="it-IT" baseline="-25000" dirty="0" smtClean="0"/>
              <a:t>𝒐</a:t>
            </a:r>
            <a:r>
              <a:rPr lang="it-IT" dirty="0" smtClean="0"/>
              <a:t>𝑫 si  ha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		</a:t>
            </a:r>
            <a:r>
              <a:rPr lang="it-IT" sz="4000" dirty="0" smtClean="0"/>
              <a:t>D= 95 </a:t>
            </a:r>
            <a:r>
              <a:rPr lang="it-IT" sz="4000" dirty="0" err="1" smtClean="0"/>
              <a:t>Mld</a:t>
            </a:r>
            <a:r>
              <a:rPr lang="it-IT" sz="4000" dirty="0" smtClean="0"/>
              <a:t> di anni-luce!!</a:t>
            </a:r>
          </a:p>
          <a:p>
            <a:r>
              <a:rPr lang="it-IT" dirty="0" smtClean="0"/>
              <a:t>Ma v=u solo se </a:t>
            </a:r>
            <a:r>
              <a:rPr lang="it-IT" dirty="0" err="1" smtClean="0"/>
              <a:t>z</a:t>
            </a:r>
            <a:r>
              <a:rPr lang="it-IT" dirty="0" smtClean="0"/>
              <a:t> è nettamente inferiore a 1, quando è lecito usare le formule dell’ effetto Doppler anche per il </a:t>
            </a:r>
            <a:r>
              <a:rPr lang="it-IT" dirty="0" err="1" smtClean="0"/>
              <a:t>Redschift</a:t>
            </a:r>
            <a:endParaRPr lang="it-IT" dirty="0" smtClean="0"/>
          </a:p>
          <a:p>
            <a:r>
              <a:rPr lang="it-IT" dirty="0" smtClean="0"/>
              <a:t>Quindi l valore di 𝑫 è apparente perché proviene da una velocità apparente di recessione 𝐮&gt;𝐜</a:t>
            </a:r>
          </a:p>
          <a:p>
            <a:r>
              <a:rPr lang="it-IT" dirty="0" smtClean="0"/>
              <a:t>Quando la velocità di recessione è superiore a ≃ c/3 si deve usare la formula relativistica </a:t>
            </a:r>
          </a:p>
          <a:p>
            <a:pPr marL="0" indent="0">
              <a:buNone/>
            </a:pPr>
            <a:r>
              <a:rPr lang="it-IT" dirty="0" smtClean="0"/>
              <a:t>			 </a:t>
            </a:r>
            <a:r>
              <a:rPr lang="it-IT" dirty="0"/>
              <a:t>𝒛 = (𝞴-𝞴𝒐)/𝞴𝒐 = </a:t>
            </a:r>
            <a:r>
              <a:rPr lang="it-IT" b="1" dirty="0" smtClean="0"/>
              <a:t>√[(1+v/c)/(1-v/c)]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2800" dirty="0" smtClean="0"/>
              <a:t>Allora per </a:t>
            </a:r>
            <a:r>
              <a:rPr lang="it-IT" sz="2800" dirty="0" err="1" smtClean="0"/>
              <a:t>z</a:t>
            </a:r>
            <a:r>
              <a:rPr lang="it-IT" sz="2800" dirty="0" smtClean="0"/>
              <a:t>=7,1 si ottiene </a:t>
            </a:r>
            <a:r>
              <a:rPr lang="it-IT" sz="4000" dirty="0" smtClean="0"/>
              <a:t>D = 12,9 MLD di anni-luce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xmlns="" val="7633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64" y="0"/>
            <a:ext cx="11409336" cy="122436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EQUAZIONE DI CAMPO DI EINSTEIN</a:t>
            </a:r>
            <a:br>
              <a:rPr lang="it-IT" dirty="0" smtClean="0"/>
            </a:br>
            <a:r>
              <a:rPr lang="it-IT" sz="3600" dirty="0" smtClean="0"/>
              <a:t>ottenuta dalla relatività generale con il modello di </a:t>
            </a:r>
            <a:r>
              <a:rPr lang="it-IT" sz="3600" dirty="0" err="1" smtClean="0"/>
              <a:t>Friedmann</a:t>
            </a:r>
            <a:endParaRPr lang="it-IT" sz="36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82664" y="1224366"/>
                <a:ext cx="11724468" cy="54089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it-IT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bg-BG" sz="6000" b="1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6000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it-IT" sz="6000" b="1" i="1" smtClean="0">
                            <a:latin typeface="Cambria Math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it-IT" sz="6000" b="1" dirty="0" smtClean="0"/>
                  <a:t> H</a:t>
                </a:r>
                <a:r>
                  <a:rPr lang="it-IT" sz="6000" b="1" baseline="30000" dirty="0" smtClean="0"/>
                  <a:t>2</a:t>
                </a:r>
                <a:r>
                  <a:rPr lang="it-IT" sz="6000" b="1" dirty="0" smtClean="0"/>
                  <a:t>R</a:t>
                </a:r>
                <a:r>
                  <a:rPr lang="it-IT" sz="6000" b="1" baseline="30000" dirty="0" smtClean="0"/>
                  <a:t>2</a:t>
                </a:r>
                <a:r>
                  <a:rPr lang="it-IT" sz="6000" b="1" dirty="0" smtClean="0"/>
                  <a:t> – 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6000" b="1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it-IT" sz="6000" b="1" i="1" dirty="0" smtClean="0">
                            <a:latin typeface="Cambria Math" charset="0"/>
                          </a:rPr>
                          <m:t>𝟒</m:t>
                        </m:r>
                        <m:r>
                          <a:rPr lang="el-GR" sz="6000" b="1" i="1" dirty="0" smtClean="0">
                            <a:latin typeface="Cambria Math" charset="0"/>
                          </a:rPr>
                          <m:t>𝝅</m:t>
                        </m:r>
                      </m:num>
                      <m:den>
                        <m:r>
                          <a:rPr lang="it-IT" sz="6000" b="1" i="1" dirty="0" smtClean="0">
                            <a:latin typeface="Cambria Math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sz="6000" b="1" dirty="0" smtClean="0"/>
                  <a:t> </a:t>
                </a:r>
                <a:r>
                  <a:rPr lang="it-IT" sz="6000" b="1" dirty="0"/>
                  <a:t>𝛒 </a:t>
                </a:r>
                <a:r>
                  <a:rPr lang="it-IT" sz="6000" b="1" dirty="0" smtClean="0"/>
                  <a:t>R</a:t>
                </a:r>
                <a:r>
                  <a:rPr lang="it-IT" sz="6000" b="1" baseline="30000" dirty="0" smtClean="0"/>
                  <a:t>2 </a:t>
                </a:r>
                <a:r>
                  <a:rPr lang="it-IT" sz="6000" b="1" dirty="0" smtClean="0"/>
                  <a:t>= K</a:t>
                </a:r>
              </a:p>
              <a:p>
                <a:pPr marL="0" indent="0">
                  <a:buNone/>
                </a:pPr>
                <a:r>
                  <a:rPr lang="it-IT" sz="2800" b="1" dirty="0" smtClean="0"/>
                  <a:t>                   </a:t>
                </a:r>
                <a:r>
                  <a:rPr lang="it-IT" sz="2800" b="1" i="1" dirty="0" smtClean="0">
                    <a:solidFill>
                      <a:srgbClr val="FF0000"/>
                    </a:solidFill>
                  </a:rPr>
                  <a:t>ENERGIA CINETICA     </a:t>
                </a:r>
                <a:r>
                  <a:rPr lang="it-IT" sz="2800" b="1" i="1" dirty="0" smtClean="0">
                    <a:solidFill>
                      <a:srgbClr val="0070C0"/>
                    </a:solidFill>
                  </a:rPr>
                  <a:t>ENERGIA POTENZIALE</a:t>
                </a:r>
                <a:endParaRPr lang="it-IT" sz="2800" b="1" i="1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it-IT" sz="6000" b="1" baseline="30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it-IT" sz="2800" b="1" baseline="30000" dirty="0" smtClean="0"/>
                  <a:t>H=COSTANTE DI HUBBLE</a:t>
                </a:r>
              </a:p>
              <a:p>
                <a:pPr marL="0" indent="0">
                  <a:buNone/>
                </a:pPr>
                <a:r>
                  <a:rPr lang="it-IT" sz="2800" b="1" baseline="30000" dirty="0" err="1" smtClean="0"/>
                  <a:t>R</a:t>
                </a:r>
                <a:r>
                  <a:rPr lang="it-IT" sz="2800" b="1" baseline="30000" dirty="0" smtClean="0"/>
                  <a:t>=RAGGIO DELLA CURVATURA DELL’UNIVERSO</a:t>
                </a:r>
              </a:p>
              <a:p>
                <a:pPr marL="0" indent="0">
                  <a:buNone/>
                </a:pPr>
                <a:r>
                  <a:rPr lang="it-IT" sz="2800" b="1" baseline="30000" dirty="0" smtClean="0"/>
                  <a:t>G=COSTANTE GRAVITAZIONALE </a:t>
                </a:r>
              </a:p>
              <a:p>
                <a:pPr marL="0" indent="0">
                  <a:buNone/>
                </a:pPr>
                <a:r>
                  <a:rPr lang="it-IT" sz="2800" b="1" baseline="30000" dirty="0" smtClean="0"/>
                  <a:t>𝛒=DENSITA’ DELL’UNIVERSO</a:t>
                </a:r>
              </a:p>
              <a:p>
                <a:pPr marL="0" indent="0">
                  <a:buNone/>
                </a:pPr>
                <a:r>
                  <a:rPr lang="it-IT" sz="2800" b="1" baseline="30000" dirty="0" smtClean="0"/>
                  <a:t>K=COSTANTE</a:t>
                </a:r>
                <a:endParaRPr lang="it-IT" sz="2800" b="1" baseline="30000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2664" y="1224366"/>
                <a:ext cx="11724468" cy="5408909"/>
              </a:xfrm>
              <a:blipFill rotWithShape="0">
                <a:blip r:embed="rId2"/>
                <a:stretch>
                  <a:fillRect l="-4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7098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POEMA DI RIFERIMENTO BABILONESE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6034" y="1371600"/>
            <a:ext cx="8443609" cy="4495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4000" dirty="0" smtClean="0">
                <a:solidFill>
                  <a:srgbClr val="FF0000"/>
                </a:solidFill>
              </a:rPr>
              <a:t>ENUMA ELISH (Quando in alto) XII sec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	MARDUK   </a:t>
            </a:r>
            <a:r>
              <a:rPr lang="it-IT" dirty="0" smtClean="0">
                <a:solidFill>
                  <a:schemeClr val="tx1"/>
                </a:solidFill>
              </a:rPr>
              <a:t>contro</a:t>
            </a:r>
            <a:r>
              <a:rPr lang="it-IT" sz="2800" dirty="0" smtClean="0">
                <a:solidFill>
                  <a:srgbClr val="FF0000"/>
                </a:solidFill>
              </a:rPr>
              <a:t>	TIAMAT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Dopo la vittoria di </a:t>
            </a:r>
            <a:r>
              <a:rPr lang="it-IT" sz="2800" dirty="0" err="1" smtClean="0">
                <a:solidFill>
                  <a:srgbClr val="FF0000"/>
                </a:solidFill>
              </a:rPr>
              <a:t>Marduk</a:t>
            </a:r>
            <a:r>
              <a:rPr lang="it-IT" sz="28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800" dirty="0">
                <a:solidFill>
                  <a:srgbClr val="FF0000"/>
                </a:solidFill>
              </a:rPr>
              <a:t>EA(il padre): il </a:t>
            </a:r>
            <a:r>
              <a:rPr lang="it-IT" sz="2800" dirty="0" smtClean="0">
                <a:solidFill>
                  <a:srgbClr val="FF0000"/>
                </a:solidFill>
              </a:rPr>
              <a:t>Cielo</a:t>
            </a:r>
            <a:endParaRPr lang="it-IT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ENLIL (</a:t>
            </a:r>
            <a:r>
              <a:rPr lang="it-IT" sz="2800" dirty="0">
                <a:solidFill>
                  <a:srgbClr val="FF0000"/>
                </a:solidFill>
              </a:rPr>
              <a:t>il </a:t>
            </a:r>
            <a:r>
              <a:rPr lang="it-IT" sz="2800" dirty="0" smtClean="0">
                <a:solidFill>
                  <a:srgbClr val="FF0000"/>
                </a:solidFill>
              </a:rPr>
              <a:t>nonno): La Terra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APSU(la replica del bisnonno): Il Mondo Sotterraneo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45205" y="1464881"/>
            <a:ext cx="2322945" cy="4402519"/>
          </a:xfrm>
          <a:prstGeom prst="rect">
            <a:avLst/>
          </a:prstGeom>
        </p:spPr>
      </p:pic>
      <p:sp>
        <p:nvSpPr>
          <p:cNvPr id="11" name="Freccia bidirezionale orizzontale 10"/>
          <p:cNvSpPr/>
          <p:nvPr/>
        </p:nvSpPr>
        <p:spPr>
          <a:xfrm flipV="1">
            <a:off x="4910667" y="2057400"/>
            <a:ext cx="1473201" cy="17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9545205" y="5960681"/>
            <a:ext cx="294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MARDUK XI sec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97077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rgbClr val="FF0000"/>
                </a:solidFill>
              </a:rPr>
              <a:t>MAPPA DEL MONDO BABILONESE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sz="3200" dirty="0" err="1" smtClean="0"/>
              <a:t>British</a:t>
            </a:r>
            <a:r>
              <a:rPr lang="it-IT" sz="3200" dirty="0" smtClean="0"/>
              <a:t> </a:t>
            </a:r>
            <a:r>
              <a:rPr lang="it-IT" sz="3200" dirty="0" err="1" smtClean="0"/>
              <a:t>Museum</a:t>
            </a:r>
            <a:r>
              <a:rPr lang="it-IT" sz="3200" dirty="0" err="1"/>
              <a:t>:</a:t>
            </a:r>
            <a:r>
              <a:rPr lang="it-IT" sz="3200" dirty="0" err="1" smtClean="0"/>
              <a:t>VI</a:t>
            </a:r>
            <a:r>
              <a:rPr lang="it-IT" sz="3200" dirty="0" smtClean="0"/>
              <a:t> sec copia dell’originale del XI sec</a:t>
            </a:r>
            <a:endParaRPr lang="it-IT" sz="3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236" y="1787237"/>
            <a:ext cx="3290964" cy="487832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6336" y="3821668"/>
            <a:ext cx="2958455" cy="2466109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H="1">
            <a:off x="9185564" y="3449782"/>
            <a:ext cx="540327" cy="1517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9725891" y="2992582"/>
            <a:ext cx="150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BABILONIA</a:t>
            </a:r>
            <a:endParaRPr lang="it-IT" dirty="0"/>
          </a:p>
        </p:txBody>
      </p:sp>
      <p:sp>
        <p:nvSpPr>
          <p:cNvPr id="6" name="Freccia destra 5"/>
          <p:cNvSpPr/>
          <p:nvPr/>
        </p:nvSpPr>
        <p:spPr>
          <a:xfrm>
            <a:off x="5424055" y="5278582"/>
            <a:ext cx="2257780" cy="831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61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-1"/>
            <a:ext cx="10474036" cy="6525492"/>
          </a:xfrm>
        </p:spPr>
        <p:txBody>
          <a:bodyPr>
            <a:normAutofit fontScale="90000"/>
          </a:bodyPr>
          <a:lstStyle/>
          <a:p>
            <a:r>
              <a:rPr lang="it-IT" sz="5300" dirty="0" smtClean="0">
                <a:solidFill>
                  <a:srgbClr val="FF0000"/>
                </a:solidFill>
              </a:rPr>
              <a:t>COSMOLOGIA EGIZIANA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Il NUN è la distesa liquida,</a:t>
            </a:r>
            <a:br>
              <a:rPr lang="it-IT" dirty="0" smtClean="0"/>
            </a:br>
            <a:r>
              <a:rPr lang="it-IT" dirty="0" smtClean="0">
                <a:latin typeface="Helvetica" charset="0"/>
                <a:ea typeface="Helvetica" charset="0"/>
                <a:cs typeface="Helvetica" charset="0"/>
              </a:rPr>
              <a:t>anteriore</a:t>
            </a:r>
            <a:r>
              <a:rPr lang="it-IT" dirty="0" smtClean="0"/>
              <a:t> alla “Prima Volta”,</a:t>
            </a:r>
            <a:br>
              <a:rPr lang="it-IT" dirty="0" smtClean="0"/>
            </a:br>
            <a:r>
              <a:rPr lang="it-IT" dirty="0" smtClean="0"/>
              <a:t>cioè l’istante zero iniziale,</a:t>
            </a:r>
            <a:br>
              <a:rPr lang="it-IT" dirty="0" smtClean="0"/>
            </a:br>
            <a:r>
              <a:rPr lang="it-IT" dirty="0" smtClean="0"/>
              <a:t>ma non è una entità divina.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Rappresenta l’infinità del</a:t>
            </a:r>
            <a:br>
              <a:rPr lang="it-IT" dirty="0" smtClean="0"/>
            </a:br>
            <a:r>
              <a:rPr lang="it-IT" dirty="0" smtClean="0"/>
              <a:t>non-essere.</a:t>
            </a:r>
            <a:br>
              <a:rPr lang="it-IT" dirty="0" smtClean="0"/>
            </a:br>
            <a:r>
              <a:rPr lang="it-IT" dirty="0"/>
              <a:t>	</a:t>
            </a:r>
            <a:r>
              <a:rPr lang="it-IT" dirty="0" smtClean="0"/>
              <a:t>						    </a:t>
            </a:r>
            <a:r>
              <a:rPr lang="it-IT" sz="3600" dirty="0" smtClean="0">
                <a:solidFill>
                  <a:schemeClr val="accent2">
                    <a:lumMod val="50000"/>
                  </a:schemeClr>
                </a:solidFill>
              </a:rPr>
              <a:t>Il </a:t>
            </a:r>
            <a:r>
              <a:rPr lang="it-IT" sz="3600" dirty="0">
                <a:solidFill>
                  <a:schemeClr val="accent2">
                    <a:lumMod val="50000"/>
                  </a:schemeClr>
                </a:solidFill>
              </a:rPr>
              <a:t>Cielo e la Terra</a:t>
            </a:r>
            <a: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								</a:t>
            </a:r>
            <a:br>
              <a:rPr lang="it-IT" sz="3200" dirty="0" smtClean="0"/>
            </a:br>
            <a:r>
              <a:rPr lang="it-IT" sz="3200" dirty="0"/>
              <a:t>	</a:t>
            </a:r>
            <a:r>
              <a:rPr lang="it-IT" sz="3200" dirty="0" smtClean="0"/>
              <a:t>						  </a:t>
            </a:r>
            <a:endParaRPr lang="it-IT" sz="3200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9324" y="191077"/>
            <a:ext cx="3314700" cy="2451100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892" y="3016826"/>
            <a:ext cx="3275132" cy="188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9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15503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UNIVERSO EGIZIANO: </a:t>
            </a:r>
            <a:r>
              <a:rPr lang="it-IT" sz="4000" dirty="0" smtClean="0"/>
              <a:t>tomba di </a:t>
            </a:r>
            <a:r>
              <a:rPr lang="it-IT" sz="4000" dirty="0" err="1" smtClean="0"/>
              <a:t>Senmut</a:t>
            </a:r>
            <a:r>
              <a:rPr lang="it-IT" sz="4000" dirty="0" smtClean="0"/>
              <a:t> xv sec. </a:t>
            </a:r>
            <a:r>
              <a:rPr lang="it-IT" sz="2200" dirty="0" smtClean="0"/>
              <a:t>Il cielo dell’Universo è una scatola rettangolare con appese le stelle e un fiume all’orlo</a:t>
            </a:r>
            <a:endParaRPr lang="it-IT" sz="22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436" y="852055"/>
            <a:ext cx="8578274" cy="4803833"/>
          </a:xfrm>
        </p:spPr>
      </p:pic>
      <p:cxnSp>
        <p:nvCxnSpPr>
          <p:cNvPr id="5" name="Connettore 1 4"/>
          <p:cNvCxnSpPr/>
          <p:nvPr/>
        </p:nvCxnSpPr>
        <p:spPr>
          <a:xfrm flipH="1">
            <a:off x="1620982" y="4634345"/>
            <a:ext cx="1246909" cy="1641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H="1">
            <a:off x="2867891" y="4634345"/>
            <a:ext cx="1330036" cy="1641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945572" y="6276109"/>
            <a:ext cx="10453255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VENERE		SATURNO		GIOVE	ISIDE	OSIRIDE		Stelle di Orione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 flipH="1">
            <a:off x="4551218" y="4468091"/>
            <a:ext cx="187037" cy="1808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 flipH="1">
            <a:off x="5174673" y="4634345"/>
            <a:ext cx="415637" cy="1641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533573" y="4634345"/>
            <a:ext cx="0" cy="16417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6359236" y="2951018"/>
            <a:ext cx="1537855" cy="3325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000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aglio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4832</TotalTime>
  <Words>986</Words>
  <Application>Microsoft Office PowerPoint</Application>
  <PresentationFormat>Personalizzato</PresentationFormat>
  <Paragraphs>254</Paragraphs>
  <Slides>51</Slides>
  <Notes>42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3" baseType="lpstr">
      <vt:lpstr>Ritaglio</vt:lpstr>
      <vt:lpstr>Documento</vt:lpstr>
      <vt:lpstr>L’UNIVERSO: dai Sumeri al Big Bang e dintorni Giorgio Palazzi &amp; Alberto Renieri FIDAF, 9 marzo 2016 </vt:lpstr>
      <vt:lpstr>AL and AL DUE GIOVANI VISUAL ARTISTS SURRELISTI INGLESI</vt:lpstr>
      <vt:lpstr>AL and AL THE CREATOR</vt:lpstr>
      <vt:lpstr>COSMOLOGIA SUMERA-BABILONESE</vt:lpstr>
      <vt:lpstr>COSMOLOGIA SUMERA</vt:lpstr>
      <vt:lpstr>POEMA DI RIFERIMENTO BABILONESE</vt:lpstr>
      <vt:lpstr>MAPPA DEL MONDO BABILONESE British Museum:VI sec copia dell’originale del XI sec</vt:lpstr>
      <vt:lpstr>COSMOLOGIA EGIZIANA  Il NUN è la distesa liquida, anteriore alla “Prima Volta”, cioè l’istante zero iniziale, ma non è una entità divina.  Rappresenta l’infinità del non-essere.            Il Cielo e la Terra                    </vt:lpstr>
      <vt:lpstr>UNIVERSO EGIZIANO: tomba di Senmut xv sec. Il cielo dell’Universo è una scatola rettangolare con appese le stelle e un fiume all’orlo</vt:lpstr>
      <vt:lpstr>L’UNIVERSO DELLA BIBBIA (Schiapparelli 1902)</vt:lpstr>
      <vt:lpstr>  COSMOLOGIA MAYA  Cosmo a tre livelli: cielo(Caan),  terra(Cab),inframondo(Xibalba).  Terra quadrata piatta.  Asse principale =percorso del Sole  Pianta di Ceiba (Terra) sostiene il Cielo con i suoi rami  5 direzioni (N; S; E; O; + centro) di diversi colori</vt:lpstr>
      <vt:lpstr>COSMOLOGIA INCAS </vt:lpstr>
      <vt:lpstr>  COSMOLOGIA CINESE KAI THIEN        punto limite di altezza intorno al quale        gira il firmamento senza fermarsi  E’ la cosmologia più antica Universo simile a  una tenda mongola 4 sono i lati della Terra  9 i continenti</vt:lpstr>
      <vt:lpstr>COSMOLOGIA CINESE “HUN THIEN”</vt:lpstr>
      <vt:lpstr>   COSMOLOGIA TAOISTA       WU-CHI= stato di calma assoluta TAI-CHI= inizio processo di interazione YIN e YANG= le due qualità energetiche primordiali che generano Cielo-Terra, che a loro volta generano l’Uomo. Testo di riferimento: I CHING, il libro dei Mutamenti IV sec</vt:lpstr>
      <vt:lpstr>COSMOLOGIA CINESE CARATTERISTICHE</vt:lpstr>
      <vt:lpstr>LA RIVOLUZIONE GRECA</vt:lpstr>
      <vt:lpstr> </vt:lpstr>
      <vt:lpstr>Secondo esempio: visione del tempo</vt:lpstr>
      <vt:lpstr>TOLOMEO (II sec d.C.)  e la TEORIA GEOCENTRICA (ALMAGESTO)</vt:lpstr>
      <vt:lpstr>TOLOMEO E IL SISTEMA A EPICICLI</vt:lpstr>
      <vt:lpstr>ASTRONOMIA ARABA</vt:lpstr>
      <vt:lpstr>I NUOVI ORIZZONTI</vt:lpstr>
      <vt:lpstr>COPERNICO 1475 – 1543</vt:lpstr>
      <vt:lpstr>KEPLERO 1571 - 1630</vt:lpstr>
      <vt:lpstr>GALILEO 1564 - 1642</vt:lpstr>
      <vt:lpstr>NEWTON 1642 - 1727</vt:lpstr>
      <vt:lpstr>NEWTON 1642 - 1727</vt:lpstr>
      <vt:lpstr>SECOLO XIX I TELESCOPI ESPLORANO IL CIELO</vt:lpstr>
      <vt:lpstr>EVOLUZIONE E CATEGORIE DELLE GALASSIE</vt:lpstr>
      <vt:lpstr>TIPOLOGIA DELLE GALASSIE</vt:lpstr>
      <vt:lpstr>ALCUNE GALASSIE</vt:lpstr>
      <vt:lpstr>MODELLO DEL BIG BANG</vt:lpstr>
      <vt:lpstr>Anni ’20: HUBBLE scopre  l’ESPANSIONE DELL’UNIVERSO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1-spostamento verso il rosso e l’infrarosso nello spettro della luce proveniente dalle galassie: fenomeno del REDSHIFT 2-la “velocità di allontanamento” è proporzionale alla distanza          Hubble (1889-1953)                                                  Space Telescope </vt:lpstr>
      <vt:lpstr>VISUALIZZAZIONE DEL REDSHIFT</vt:lpstr>
      <vt:lpstr>L’UNIVERSO E’ IN ESPANSIONE</vt:lpstr>
      <vt:lpstr>IL QUASAR PIU’ DISTANTE</vt:lpstr>
      <vt:lpstr>IL MODELLO ”BIG BANG” o “ 𝛼    𝛽    𝛾 ”  ALPHER   BETHE   GAMOW</vt:lpstr>
      <vt:lpstr>LE IPOTESI DI GAMOW e  collaboratori</vt:lpstr>
      <vt:lpstr>Antenna a forma di corno di Wilson e Penzias</vt:lpstr>
      <vt:lpstr> DUBBI SUL  BIG BANG</vt:lpstr>
      <vt:lpstr>PROBLEMA DELL’ORIZZONTE</vt:lpstr>
      <vt:lpstr>PROBLEMA DELLA PIATTEZZA </vt:lpstr>
      <vt:lpstr>PROBLEMA DELLA DENSITA’ CRITICA</vt:lpstr>
      <vt:lpstr>DUBITARE DEL BIG BANG?</vt:lpstr>
      <vt:lpstr>Per concludere</vt:lpstr>
      <vt:lpstr>Altre slides di complemento</vt:lpstr>
      <vt:lpstr>ONDE ELETTROMAGNETICHE</vt:lpstr>
      <vt:lpstr>MATEMATICA dell’ EFFETTO DOPPLER e del REDSHIFT</vt:lpstr>
      <vt:lpstr>BRIVIDI</vt:lpstr>
      <vt:lpstr>EQUAZIONE DI CAMPO DI EINSTEIN ottenuta dalla relatività generale con il modello di Friedmann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COSmOLOGIa dell’antichita’</dc:title>
  <dc:creator>00393298313204</dc:creator>
  <cp:lastModifiedBy>Daniele</cp:lastModifiedBy>
  <cp:revision>339</cp:revision>
  <cp:lastPrinted>2016-01-18T08:19:01Z</cp:lastPrinted>
  <dcterms:created xsi:type="dcterms:W3CDTF">2016-01-10T16:12:51Z</dcterms:created>
  <dcterms:modified xsi:type="dcterms:W3CDTF">2016-03-25T13:33:14Z</dcterms:modified>
</cp:coreProperties>
</file>